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sldIdLst>
    <p:sldId id="256" r:id="rId2"/>
    <p:sldId id="257" r:id="rId3"/>
    <p:sldId id="258" r:id="rId4"/>
    <p:sldId id="275" r:id="rId5"/>
    <p:sldId id="259" r:id="rId6"/>
    <p:sldId id="260" r:id="rId7"/>
    <p:sldId id="261" r:id="rId8"/>
    <p:sldId id="262" r:id="rId9"/>
    <p:sldId id="273" r:id="rId10"/>
    <p:sldId id="276" r:id="rId11"/>
    <p:sldId id="263" r:id="rId12"/>
    <p:sldId id="264" r:id="rId13"/>
    <p:sldId id="265" r:id="rId14"/>
    <p:sldId id="266" r:id="rId15"/>
    <p:sldId id="267" r:id="rId16"/>
    <p:sldId id="274" r:id="rId17"/>
    <p:sldId id="277" r:id="rId18"/>
    <p:sldId id="268" r:id="rId19"/>
    <p:sldId id="269" r:id="rId20"/>
    <p:sldId id="270" r:id="rId21"/>
    <p:sldId id="271" r:id="rId22"/>
    <p:sldId id="272"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059AA8-81CC-DF9B-CB5F-69856C908BAB}" v="15" dt="2023-04-14T19:33:09.904"/>
    <p1510:client id="{7160A261-1BE2-4505-FDF7-B06AA27D66D8}" v="1976" dt="2023-04-15T03:31:07.779"/>
    <p1510:client id="{A50B96A6-FD37-4612-B2C6-04B960576C6A}" v="963" dt="2023-04-14T19:24:18.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NS-Group3</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8271810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4/14/2023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NS-Group3</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4817328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4/14/2023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NS-Group3</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4200280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NS-Group3</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2174849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NS-Group3</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791381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NS-Group3</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3580415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NS-Group3</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54789278"/>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NS-Group3</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9726176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NS-Group3</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25792031"/>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NS-Group3</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818714651"/>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r>
              <a:rPr lang="en-US"/>
              <a:t>NS-Group3</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55045727"/>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4/14/2023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NS-Group3</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04575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793" r:id="rId6"/>
    <p:sldLayoutId id="2147483789" r:id="rId7"/>
    <p:sldLayoutId id="2147483790" r:id="rId8"/>
    <p:sldLayoutId id="2147483791" r:id="rId9"/>
    <p:sldLayoutId id="2147483792" r:id="rId10"/>
    <p:sldLayoutId id="2147483794" r:id="rId11"/>
  </p:sldLayoutIdLst>
  <p:hf sldNum="0" hd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veshmuppeda/Accident-Analysis-and-Prevention/blob/main/Code/DataSets/Road%20Safety%20Data%20-%20Accidents%202019.c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hyperlink" Target="https://www.sciencedirect.com/science/article/pii/S0001457518305955" TargetMode="External"/><Relationship Id="rId1" Type="http://schemas.openxmlformats.org/officeDocument/2006/relationships/slideLayout" Target="../slideLayouts/slideLayout2.xml"/><Relationship Id="rId6" Type="http://schemas.openxmlformats.org/officeDocument/2006/relationships/hyperlink" Target="https://docs.aws.amazon.com/vpc/latest/userguide/vpc-network-acls.html" TargetMode="External"/><Relationship Id="rId5" Type="http://schemas.openxmlformats.org/officeDocument/2006/relationships/hyperlink" Target="https://www.ossec.net/" TargetMode="External"/><Relationship Id="rId4" Type="http://schemas.openxmlformats.org/officeDocument/2006/relationships/hyperlink" Target="https://www.splunk.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8423" y="3807725"/>
            <a:ext cx="10909073" cy="1447062"/>
          </a:xfrm>
        </p:spPr>
        <p:txBody>
          <a:bodyPr>
            <a:normAutofit/>
          </a:bodyPr>
          <a:lstStyle/>
          <a:p>
            <a:pPr algn="ctr"/>
            <a:r>
              <a:rPr lang="en-US" sz="6000">
                <a:ea typeface="Calibri Light"/>
                <a:cs typeface="Calibri Light"/>
              </a:rPr>
              <a:t>Accident Analysis And Prevention</a:t>
            </a:r>
            <a:endParaRPr lang="en-US" sz="6000"/>
          </a:p>
        </p:txBody>
      </p:sp>
      <p:pic>
        <p:nvPicPr>
          <p:cNvPr id="4" name="Picture 4" descr="Text&#10;&#10;Description automatically generated">
            <a:extLst>
              <a:ext uri="{FF2B5EF4-FFF2-40B4-BE49-F238E27FC236}">
                <a16:creationId xmlns:a16="http://schemas.microsoft.com/office/drawing/2014/main" id="{A58F89E7-3B1C-FF5A-B9EB-E17D9B03ACB3}"/>
              </a:ext>
            </a:extLst>
          </p:cNvPr>
          <p:cNvPicPr>
            <a:picLocks noChangeAspect="1"/>
          </p:cNvPicPr>
          <p:nvPr/>
        </p:nvPicPr>
        <p:blipFill>
          <a:blip r:embed="rId2"/>
          <a:stretch>
            <a:fillRect/>
          </a:stretch>
        </p:blipFill>
        <p:spPr>
          <a:xfrm>
            <a:off x="1178917" y="771100"/>
            <a:ext cx="9821502" cy="2750022"/>
          </a:xfrm>
          <a:prstGeom prst="rect">
            <a:avLst/>
          </a:prstGeom>
        </p:spPr>
      </p:pic>
      <p:cxnSp>
        <p:nvCxnSpPr>
          <p:cNvPr id="47" name="Straight Connector 46">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513850A6-A5B1-3977-1DBE-F242D6A721EA}"/>
              </a:ext>
            </a:extLst>
          </p:cNvPr>
          <p:cNvSpPr>
            <a:spLocks noGrp="1"/>
          </p:cNvSpPr>
          <p:nvPr>
            <p:ph type="ftr" sz="quarter" idx="11"/>
          </p:nvPr>
        </p:nvSpPr>
        <p:spPr>
          <a:xfrm>
            <a:off x="2613503" y="6431287"/>
            <a:ext cx="9461935" cy="396227"/>
          </a:xfrm>
        </p:spPr>
        <p:txBody>
          <a:bodyPr/>
          <a:lstStyle/>
          <a:p>
            <a:pPr algn="r">
              <a:spcBef>
                <a:spcPct val="0"/>
              </a:spcBef>
            </a:pPr>
            <a:r>
              <a:rPr lang="en-US" sz="1400">
                <a:latin typeface="Calibri"/>
                <a:cs typeface="Calibri"/>
              </a:rPr>
              <a:t>Network Security- Group3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F505-7E92-2E57-9849-9AC76CC67850}"/>
              </a:ext>
            </a:extLst>
          </p:cNvPr>
          <p:cNvSpPr>
            <a:spLocks noGrp="1"/>
          </p:cNvSpPr>
          <p:nvPr>
            <p:ph type="title"/>
          </p:nvPr>
        </p:nvSpPr>
        <p:spPr/>
        <p:txBody>
          <a:bodyPr/>
          <a:lstStyle/>
          <a:p>
            <a:r>
              <a:rPr lang="en-US">
                <a:latin typeface="TW Cen MT"/>
              </a:rPr>
              <a:t>Proposed Solutions(cont.)</a:t>
            </a:r>
          </a:p>
        </p:txBody>
      </p:sp>
      <p:sp>
        <p:nvSpPr>
          <p:cNvPr id="3" name="Content Placeholder 2">
            <a:extLst>
              <a:ext uri="{FF2B5EF4-FFF2-40B4-BE49-F238E27FC236}">
                <a16:creationId xmlns:a16="http://schemas.microsoft.com/office/drawing/2014/main" id="{5E92DE00-CF8A-4CC0-116C-671832C27F5E}"/>
              </a:ext>
            </a:extLst>
          </p:cNvPr>
          <p:cNvSpPr>
            <a:spLocks noGrp="1"/>
          </p:cNvSpPr>
          <p:nvPr>
            <p:ph idx="1"/>
          </p:nvPr>
        </p:nvSpPr>
        <p:spPr/>
        <p:txBody>
          <a:bodyPr vert="horz" lIns="0" tIns="45720" rIns="0" bIns="45720" rtlCol="0" anchor="t">
            <a:normAutofit/>
          </a:bodyPr>
          <a:lstStyle/>
          <a:p>
            <a:r>
              <a:rPr lang="en-US"/>
              <a:t>For SQL Injection Attack:</a:t>
            </a:r>
          </a:p>
          <a:p>
            <a:r>
              <a:rPr lang="en-US"/>
              <a:t>One of the SQLI methods include adding the '# at the end of username which skips checking the password. This can be prevented by adding client-side validations which will not allow special characters in username.</a:t>
            </a:r>
          </a:p>
          <a:p>
            <a:r>
              <a:rPr lang="en-US"/>
              <a:t>Other methods include writing the true statements, dropping the table command as input, and many more. DB queries are updated accordingly so that these attack methods won't work.</a:t>
            </a:r>
          </a:p>
        </p:txBody>
      </p:sp>
      <p:sp>
        <p:nvSpPr>
          <p:cNvPr id="4" name="Footer Placeholder 3">
            <a:extLst>
              <a:ext uri="{FF2B5EF4-FFF2-40B4-BE49-F238E27FC236}">
                <a16:creationId xmlns:a16="http://schemas.microsoft.com/office/drawing/2014/main" id="{0BD93B8A-8BAF-5C70-36D6-88F025E3251D}"/>
              </a:ext>
            </a:extLst>
          </p:cNvPr>
          <p:cNvSpPr>
            <a:spLocks noGrp="1"/>
          </p:cNvSpPr>
          <p:nvPr>
            <p:ph type="ftr" sz="quarter" idx="11"/>
          </p:nvPr>
        </p:nvSpPr>
        <p:spPr>
          <a:xfrm>
            <a:off x="5374311" y="6655773"/>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spTree>
    <p:extLst>
      <p:ext uri="{BB962C8B-B14F-4D97-AF65-F5344CB8AC3E}">
        <p14:creationId xmlns:p14="http://schemas.microsoft.com/office/powerpoint/2010/main" val="370406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B77273-5D97-5EA9-BE36-A77E1F011BFF}"/>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System Requirements</a:t>
            </a:r>
          </a:p>
        </p:txBody>
      </p:sp>
      <p:sp>
        <p:nvSpPr>
          <p:cNvPr id="3" name="Content Placeholder 2">
            <a:extLst>
              <a:ext uri="{FF2B5EF4-FFF2-40B4-BE49-F238E27FC236}">
                <a16:creationId xmlns:a16="http://schemas.microsoft.com/office/drawing/2014/main" id="{BCDBB683-F669-9799-42F5-6BC1AAECEEE3}"/>
              </a:ext>
            </a:extLst>
          </p:cNvPr>
          <p:cNvSpPr>
            <a:spLocks noGrp="1"/>
          </p:cNvSpPr>
          <p:nvPr>
            <p:ph idx="1"/>
          </p:nvPr>
        </p:nvSpPr>
        <p:spPr>
          <a:xfrm>
            <a:off x="274003" y="2096574"/>
            <a:ext cx="11907520" cy="4249934"/>
          </a:xfrm>
        </p:spPr>
        <p:txBody>
          <a:bodyPr vert="horz" lIns="0" tIns="45720" rIns="0" bIns="45720" rtlCol="0" anchor="t">
            <a:normAutofit/>
          </a:bodyPr>
          <a:lstStyle/>
          <a:p>
            <a:pPr>
              <a:lnSpc>
                <a:spcPct val="100000"/>
              </a:lnSpc>
            </a:pPr>
            <a:endParaRPr lang="en-US" sz="1800"/>
          </a:p>
          <a:p>
            <a:pPr>
              <a:lnSpc>
                <a:spcPct val="100000"/>
              </a:lnSpc>
            </a:pPr>
            <a:r>
              <a:rPr lang="en-US" sz="1800"/>
              <a:t>Operating System: Ubuntu 22.04, Linux Amazon 2023</a:t>
            </a:r>
          </a:p>
          <a:p>
            <a:pPr>
              <a:lnSpc>
                <a:spcPct val="100000"/>
              </a:lnSpc>
            </a:pPr>
            <a:r>
              <a:rPr lang="en-US" sz="1800"/>
              <a:t>Programming Languages: </a:t>
            </a:r>
            <a:r>
              <a:rPr lang="en-US" sz="1800">
                <a:ea typeface="+mn-lt"/>
                <a:cs typeface="+mn-lt"/>
              </a:rPr>
              <a:t>Python, PHP, </a:t>
            </a:r>
            <a:r>
              <a:rPr lang="en-US" sz="1800" err="1">
                <a:ea typeface="+mn-lt"/>
                <a:cs typeface="+mn-lt"/>
              </a:rPr>
              <a:t>ShellScript</a:t>
            </a:r>
            <a:r>
              <a:rPr lang="en-US" sz="1800">
                <a:ea typeface="+mn-lt"/>
                <a:cs typeface="+mn-lt"/>
              </a:rPr>
              <a:t>, HTML, CSS</a:t>
            </a:r>
            <a:endParaRPr lang="en-US" sz="1800"/>
          </a:p>
          <a:p>
            <a:pPr>
              <a:lnSpc>
                <a:spcPct val="100000"/>
              </a:lnSpc>
            </a:pPr>
            <a:r>
              <a:rPr lang="en-US" sz="1800"/>
              <a:t>Database: MySQL</a:t>
            </a:r>
          </a:p>
          <a:p>
            <a:pPr>
              <a:lnSpc>
                <a:spcPct val="100000"/>
              </a:lnSpc>
            </a:pPr>
            <a:r>
              <a:rPr lang="en-US" sz="1800"/>
              <a:t>Packages: </a:t>
            </a:r>
            <a:r>
              <a:rPr lang="en-US" sz="1800" err="1"/>
              <a:t>Numpy</a:t>
            </a:r>
            <a:r>
              <a:rPr lang="en-US" sz="1800"/>
              <a:t>, </a:t>
            </a:r>
            <a:r>
              <a:rPr lang="en-US" sz="1800">
                <a:ea typeface="+mn-lt"/>
                <a:cs typeface="+mn-lt"/>
              </a:rPr>
              <a:t>matplotlib, Pandas, </a:t>
            </a:r>
            <a:r>
              <a:rPr lang="en-US" sz="1800" err="1">
                <a:ea typeface="+mn-lt"/>
                <a:cs typeface="+mn-lt"/>
              </a:rPr>
              <a:t>joblib</a:t>
            </a:r>
            <a:r>
              <a:rPr lang="en-US" sz="1800">
                <a:ea typeface="+mn-lt"/>
                <a:cs typeface="+mn-lt"/>
              </a:rPr>
              <a:t>, flask</a:t>
            </a:r>
          </a:p>
          <a:p>
            <a:pPr>
              <a:lnSpc>
                <a:spcPct val="100000"/>
              </a:lnSpc>
            </a:pPr>
            <a:r>
              <a:rPr lang="en-US" sz="1800">
                <a:ea typeface="+mn-lt"/>
                <a:cs typeface="+mn-lt"/>
              </a:rPr>
              <a:t>Software Requirements: Splunk, Splunk Global Forwarder, and OSSEC.</a:t>
            </a:r>
            <a:endParaRPr lang="en-US" sz="1800"/>
          </a:p>
          <a:p>
            <a:pPr>
              <a:lnSpc>
                <a:spcPct val="100000"/>
              </a:lnSpc>
            </a:pPr>
            <a:r>
              <a:rPr lang="en-US" sz="1800"/>
              <a:t>Other tools: Git bash</a:t>
            </a:r>
          </a:p>
          <a:p>
            <a:pPr>
              <a:lnSpc>
                <a:spcPct val="100000"/>
              </a:lnSpc>
            </a:pPr>
            <a:r>
              <a:rPr lang="en-US" sz="1800"/>
              <a:t>Editor: Visual Studio Code</a:t>
            </a:r>
          </a:p>
          <a:p>
            <a:pPr>
              <a:lnSpc>
                <a:spcPct val="100000"/>
              </a:lnSpc>
            </a:pPr>
            <a:r>
              <a:rPr lang="en-US" sz="1800"/>
              <a:t>Code Management: </a:t>
            </a:r>
            <a:r>
              <a:rPr lang="en-US" sz="1800" err="1"/>
              <a:t>Github</a:t>
            </a:r>
          </a:p>
          <a:p>
            <a:pPr>
              <a:lnSpc>
                <a:spcPct val="100000"/>
              </a:lnSpc>
            </a:pPr>
            <a:endParaRPr lang="en-US" sz="1400"/>
          </a:p>
        </p:txBody>
      </p:sp>
      <p:sp>
        <p:nvSpPr>
          <p:cNvPr id="20" name="Rectangle 19">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567C8FC-651E-3015-CFFA-2C2FDD3A0F37}"/>
              </a:ext>
            </a:extLst>
          </p:cNvPr>
          <p:cNvSpPr>
            <a:spLocks noGrp="1"/>
          </p:cNvSpPr>
          <p:nvPr>
            <p:ph type="ftr" sz="quarter" idx="11"/>
          </p:nvPr>
        </p:nvSpPr>
        <p:spPr>
          <a:xfrm>
            <a:off x="5262879" y="6497638"/>
            <a:ext cx="6818262" cy="365125"/>
          </a:xfrm>
        </p:spPr>
        <p:txBody>
          <a:bodyPr>
            <a:normAutofit/>
          </a:bodyPr>
          <a:lstStyle/>
          <a:p>
            <a:pPr algn="r"/>
            <a:r>
              <a:rPr lang="en-US" sz="1400">
                <a:latin typeface="Calibri"/>
                <a:cs typeface="Calibri"/>
              </a:rPr>
              <a:t>NETWORK SECURITY- GROUP3</a:t>
            </a:r>
          </a:p>
          <a:p>
            <a:pPr>
              <a:spcAft>
                <a:spcPts val="600"/>
              </a:spcAft>
            </a:pPr>
            <a:endParaRPr lang="en-US"/>
          </a:p>
        </p:txBody>
      </p:sp>
    </p:spTree>
    <p:extLst>
      <p:ext uri="{BB962C8B-B14F-4D97-AF65-F5344CB8AC3E}">
        <p14:creationId xmlns:p14="http://schemas.microsoft.com/office/powerpoint/2010/main" val="1362948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5FE4-9EF6-7796-6ACE-74D322FEAB9F}"/>
              </a:ext>
            </a:extLst>
          </p:cNvPr>
          <p:cNvSpPr>
            <a:spLocks noGrp="1"/>
          </p:cNvSpPr>
          <p:nvPr>
            <p:ph type="title"/>
          </p:nvPr>
        </p:nvSpPr>
        <p:spPr/>
        <p:txBody>
          <a:bodyPr/>
          <a:lstStyle/>
          <a:p>
            <a:r>
              <a:rPr lang="en-US"/>
              <a:t>Data Collection</a:t>
            </a:r>
          </a:p>
        </p:txBody>
      </p:sp>
      <p:sp>
        <p:nvSpPr>
          <p:cNvPr id="3" name="Content Placeholder 2">
            <a:extLst>
              <a:ext uri="{FF2B5EF4-FFF2-40B4-BE49-F238E27FC236}">
                <a16:creationId xmlns:a16="http://schemas.microsoft.com/office/drawing/2014/main" id="{633D1D31-5698-3747-971A-61A8FC75352B}"/>
              </a:ext>
            </a:extLst>
          </p:cNvPr>
          <p:cNvSpPr>
            <a:spLocks noGrp="1"/>
          </p:cNvSpPr>
          <p:nvPr>
            <p:ph idx="1"/>
          </p:nvPr>
        </p:nvSpPr>
        <p:spPr/>
        <p:txBody>
          <a:bodyPr vert="horz" lIns="0" tIns="45720" rIns="0" bIns="45720" rtlCol="0" anchor="t">
            <a:normAutofit/>
          </a:bodyPr>
          <a:lstStyle/>
          <a:p>
            <a:r>
              <a:rPr lang="en-US" sz="1800">
                <a:highlight>
                  <a:srgbClr val="FFFFFF"/>
                </a:highlight>
                <a:latin typeface="Arial"/>
                <a:cs typeface="Arial"/>
              </a:rPr>
              <a:t>We are creating the training data from accidents dataset which contains the columns </a:t>
            </a:r>
            <a:r>
              <a:rPr lang="en-US" sz="1800" err="1">
                <a:highlight>
                  <a:srgbClr val="FFFFFF"/>
                </a:highlight>
                <a:latin typeface="Arial"/>
                <a:cs typeface="Arial"/>
              </a:rPr>
              <a:t>Age_of_Driver,Vehicle_Type</a:t>
            </a:r>
            <a:r>
              <a:rPr lang="en-US" sz="1800">
                <a:highlight>
                  <a:srgbClr val="FFFFFF"/>
                </a:highlight>
                <a:latin typeface="Arial"/>
                <a:cs typeface="Arial"/>
              </a:rPr>
              <a:t>, </a:t>
            </a:r>
            <a:r>
              <a:rPr lang="en-US" sz="1800" err="1">
                <a:highlight>
                  <a:srgbClr val="FFFFFF"/>
                </a:highlight>
                <a:latin typeface="Arial"/>
                <a:cs typeface="Arial"/>
              </a:rPr>
              <a:t>Engine_Capacity</a:t>
            </a:r>
            <a:r>
              <a:rPr lang="en-US" sz="1800">
                <a:highlight>
                  <a:srgbClr val="FFFFFF"/>
                </a:highlight>
                <a:latin typeface="Arial"/>
                <a:cs typeface="Arial"/>
              </a:rPr>
              <a:t>_(CC), </a:t>
            </a:r>
            <a:r>
              <a:rPr lang="en-US" sz="1800" err="1">
                <a:highlight>
                  <a:srgbClr val="FFFFFF"/>
                </a:highlight>
                <a:latin typeface="Arial"/>
                <a:cs typeface="Arial"/>
              </a:rPr>
              <a:t>Day_of_Week</a:t>
            </a:r>
            <a:r>
              <a:rPr lang="en-US" sz="1800">
                <a:highlight>
                  <a:srgbClr val="FFFFFF"/>
                </a:highlight>
                <a:latin typeface="Arial"/>
                <a:cs typeface="Arial"/>
              </a:rPr>
              <a:t>, </a:t>
            </a:r>
            <a:r>
              <a:rPr lang="en-US" sz="1800" err="1">
                <a:highlight>
                  <a:srgbClr val="FFFFFF"/>
                </a:highlight>
                <a:latin typeface="Arial"/>
                <a:cs typeface="Arial"/>
              </a:rPr>
              <a:t>Weather_Conditions</a:t>
            </a:r>
            <a:r>
              <a:rPr lang="en-US" sz="1800">
                <a:highlight>
                  <a:srgbClr val="FFFFFF"/>
                </a:highlight>
                <a:latin typeface="Arial"/>
                <a:cs typeface="Arial"/>
              </a:rPr>
              <a:t>, </a:t>
            </a:r>
            <a:r>
              <a:rPr lang="en-US" sz="1800" err="1">
                <a:highlight>
                  <a:srgbClr val="FFFFFF"/>
                </a:highlight>
                <a:latin typeface="Arial"/>
                <a:cs typeface="Arial"/>
              </a:rPr>
              <a:t>Road_Surface_Conditions,Age_of_Vehicle</a:t>
            </a:r>
            <a:r>
              <a:rPr lang="en-US" sz="1800">
                <a:highlight>
                  <a:srgbClr val="FFFFFF"/>
                </a:highlight>
                <a:latin typeface="Arial"/>
                <a:cs typeface="Arial"/>
              </a:rPr>
              <a:t>, </a:t>
            </a:r>
            <a:r>
              <a:rPr lang="en-US" sz="1800" err="1">
                <a:highlight>
                  <a:srgbClr val="FFFFFF"/>
                </a:highlight>
                <a:latin typeface="Arial"/>
                <a:cs typeface="Arial"/>
              </a:rPr>
              <a:t>Light_Conditions</a:t>
            </a:r>
            <a:r>
              <a:rPr lang="en-US" sz="1800">
                <a:highlight>
                  <a:srgbClr val="FFFFFF"/>
                </a:highlight>
                <a:latin typeface="Arial"/>
                <a:cs typeface="Arial"/>
              </a:rPr>
              <a:t>, </a:t>
            </a:r>
            <a:r>
              <a:rPr lang="en-US" sz="1800" err="1">
                <a:highlight>
                  <a:srgbClr val="FFFFFF"/>
                </a:highlight>
                <a:latin typeface="Arial"/>
                <a:cs typeface="Arial"/>
              </a:rPr>
              <a:t>Sex_of_Driver</a:t>
            </a:r>
            <a:r>
              <a:rPr lang="en-US" sz="1800">
                <a:highlight>
                  <a:srgbClr val="FFFFFF"/>
                </a:highlight>
                <a:latin typeface="Arial"/>
                <a:cs typeface="Arial"/>
              </a:rPr>
              <a:t>, </a:t>
            </a:r>
            <a:r>
              <a:rPr lang="en-US" sz="1800" err="1">
                <a:highlight>
                  <a:srgbClr val="FFFFFF"/>
                </a:highlight>
                <a:latin typeface="Arial"/>
                <a:cs typeface="Arial"/>
              </a:rPr>
              <a:t>Speed_limit</a:t>
            </a:r>
            <a:r>
              <a:rPr lang="en-US" sz="1800">
                <a:highlight>
                  <a:srgbClr val="FFFFFF"/>
                </a:highlight>
                <a:latin typeface="Arial"/>
                <a:cs typeface="Arial"/>
              </a:rPr>
              <a:t>.</a:t>
            </a:r>
          </a:p>
          <a:p>
            <a:r>
              <a:rPr lang="en-US" sz="1800" u="sng">
                <a:highlight>
                  <a:srgbClr val="F6F8FA"/>
                </a:highlight>
                <a:ea typeface="+mn-lt"/>
                <a:cs typeface="+mn-lt"/>
                <a:hlinkClick r:id="rId2"/>
              </a:rPr>
              <a:t>Road Safety Data - Accidents 2019.csv</a:t>
            </a:r>
            <a:endParaRPr lang="en-US" sz="1800">
              <a:highlight>
                <a:srgbClr val="FFFFFF"/>
              </a:highlight>
              <a:latin typeface="Arial"/>
              <a:cs typeface="Arial"/>
            </a:endParaRPr>
          </a:p>
        </p:txBody>
      </p:sp>
      <p:sp>
        <p:nvSpPr>
          <p:cNvPr id="4" name="Footer Placeholder 3">
            <a:extLst>
              <a:ext uri="{FF2B5EF4-FFF2-40B4-BE49-F238E27FC236}">
                <a16:creationId xmlns:a16="http://schemas.microsoft.com/office/drawing/2014/main" id="{C152FD40-67B6-CFEF-2A17-B344176471B3}"/>
              </a:ext>
            </a:extLst>
          </p:cNvPr>
          <p:cNvSpPr>
            <a:spLocks noGrp="1"/>
          </p:cNvSpPr>
          <p:nvPr>
            <p:ph type="ftr" sz="quarter" idx="11"/>
          </p:nvPr>
        </p:nvSpPr>
        <p:spPr>
          <a:xfrm>
            <a:off x="5333999" y="6497638"/>
            <a:ext cx="6818262" cy="365125"/>
          </a:xfrm>
        </p:spPr>
        <p:txBody>
          <a:body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1482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FAD0-C3DE-BE1C-8158-8127535D24DE}"/>
              </a:ext>
            </a:extLst>
          </p:cNvPr>
          <p:cNvSpPr>
            <a:spLocks noGrp="1"/>
          </p:cNvSpPr>
          <p:nvPr>
            <p:ph type="title"/>
          </p:nvPr>
        </p:nvSpPr>
        <p:spPr>
          <a:xfrm>
            <a:off x="1146441" y="175990"/>
            <a:ext cx="10058400" cy="590436"/>
          </a:xfrm>
        </p:spPr>
        <p:txBody>
          <a:bodyPr>
            <a:normAutofit fontScale="90000"/>
          </a:bodyPr>
          <a:lstStyle/>
          <a:p>
            <a:r>
              <a:rPr lang="en-US"/>
              <a:t>Software Architecture Diagram</a:t>
            </a:r>
          </a:p>
        </p:txBody>
      </p:sp>
      <p:pic>
        <p:nvPicPr>
          <p:cNvPr id="5" name="Picture 5" descr="Diagram&#10;&#10;Description automatically generated">
            <a:extLst>
              <a:ext uri="{FF2B5EF4-FFF2-40B4-BE49-F238E27FC236}">
                <a16:creationId xmlns:a16="http://schemas.microsoft.com/office/drawing/2014/main" id="{38FDB57D-7494-DFDC-D061-831295BE7455}"/>
              </a:ext>
            </a:extLst>
          </p:cNvPr>
          <p:cNvPicPr>
            <a:picLocks noGrp="1" noChangeAspect="1"/>
          </p:cNvPicPr>
          <p:nvPr>
            <p:ph idx="1"/>
          </p:nvPr>
        </p:nvPicPr>
        <p:blipFill>
          <a:blip r:embed="rId2"/>
          <a:stretch>
            <a:fillRect/>
          </a:stretch>
        </p:blipFill>
        <p:spPr>
          <a:xfrm>
            <a:off x="382283" y="654011"/>
            <a:ext cx="11586148" cy="5689247"/>
          </a:xfrm>
        </p:spPr>
      </p:pic>
      <p:sp>
        <p:nvSpPr>
          <p:cNvPr id="4" name="Footer Placeholder 3">
            <a:extLst>
              <a:ext uri="{FF2B5EF4-FFF2-40B4-BE49-F238E27FC236}">
                <a16:creationId xmlns:a16="http://schemas.microsoft.com/office/drawing/2014/main" id="{956560C7-3BEF-08E5-92B4-8CCD502F7AF6}"/>
              </a:ext>
            </a:extLst>
          </p:cNvPr>
          <p:cNvSpPr>
            <a:spLocks noGrp="1"/>
          </p:cNvSpPr>
          <p:nvPr>
            <p:ph type="ftr" sz="quarter" idx="11"/>
          </p:nvPr>
        </p:nvSpPr>
        <p:spPr/>
        <p:txBody>
          <a:bodyPr/>
          <a:lstStyle/>
          <a:p>
            <a:endParaRPr lang="en-US"/>
          </a:p>
        </p:txBody>
      </p:sp>
      <p:sp>
        <p:nvSpPr>
          <p:cNvPr id="6" name="Footer Placeholder 3">
            <a:extLst>
              <a:ext uri="{FF2B5EF4-FFF2-40B4-BE49-F238E27FC236}">
                <a16:creationId xmlns:a16="http://schemas.microsoft.com/office/drawing/2014/main" id="{22ED312F-D942-CE3B-94C7-A4A3BBE9E6A5}"/>
              </a:ext>
            </a:extLst>
          </p:cNvPr>
          <p:cNvSpPr txBox="1">
            <a:spLocks/>
          </p:cNvSpPr>
          <p:nvPr/>
        </p:nvSpPr>
        <p:spPr>
          <a:xfrm>
            <a:off x="5333999" y="6497638"/>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102449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0F26-8315-C1F9-2157-A9D064B5C549}"/>
              </a:ext>
            </a:extLst>
          </p:cNvPr>
          <p:cNvSpPr>
            <a:spLocks noGrp="1"/>
          </p:cNvSpPr>
          <p:nvPr>
            <p:ph type="title"/>
          </p:nvPr>
        </p:nvSpPr>
        <p:spPr/>
        <p:txBody>
          <a:bodyPr/>
          <a:lstStyle/>
          <a:p>
            <a:r>
              <a:rPr lang="en-US"/>
              <a:t>Threat Model</a:t>
            </a:r>
          </a:p>
        </p:txBody>
      </p:sp>
      <p:sp>
        <p:nvSpPr>
          <p:cNvPr id="3" name="Content Placeholder 2">
            <a:extLst>
              <a:ext uri="{FF2B5EF4-FFF2-40B4-BE49-F238E27FC236}">
                <a16:creationId xmlns:a16="http://schemas.microsoft.com/office/drawing/2014/main" id="{EDFA0368-B5ED-3E50-6411-61F40EE8CFC9}"/>
              </a:ext>
            </a:extLst>
          </p:cNvPr>
          <p:cNvSpPr>
            <a:spLocks noGrp="1"/>
          </p:cNvSpPr>
          <p:nvPr>
            <p:ph idx="1"/>
          </p:nvPr>
        </p:nvSpPr>
        <p:spPr/>
        <p:txBody>
          <a:bodyPr vert="horz" lIns="0" tIns="45720" rIns="0" bIns="45720" rtlCol="0" anchor="t">
            <a:normAutofit/>
          </a:bodyPr>
          <a:lstStyle/>
          <a:p>
            <a:r>
              <a:rPr lang="en-US"/>
              <a:t>DDOS Attack</a:t>
            </a:r>
          </a:p>
          <a:p>
            <a:r>
              <a:rPr lang="en-US"/>
              <a:t>In our proposed solution, The IP address of the server which sends packets to halt the service is isolated.</a:t>
            </a:r>
          </a:p>
          <a:p>
            <a:r>
              <a:rPr lang="en-US"/>
              <a:t>SQL Injection Attack </a:t>
            </a:r>
          </a:p>
          <a:p>
            <a:r>
              <a:rPr lang="en-US"/>
              <a:t>Adding client-side validations for username. </a:t>
            </a:r>
          </a:p>
          <a:p>
            <a:endParaRPr lang="en-US"/>
          </a:p>
        </p:txBody>
      </p:sp>
      <p:sp>
        <p:nvSpPr>
          <p:cNvPr id="4" name="Footer Placeholder 3">
            <a:extLst>
              <a:ext uri="{FF2B5EF4-FFF2-40B4-BE49-F238E27FC236}">
                <a16:creationId xmlns:a16="http://schemas.microsoft.com/office/drawing/2014/main" id="{3368C3C2-CD45-49F6-4087-10E5B74CF548}"/>
              </a:ext>
            </a:extLst>
          </p:cNvPr>
          <p:cNvSpPr>
            <a:spLocks noGrp="1"/>
          </p:cNvSpPr>
          <p:nvPr>
            <p:ph type="ftr" sz="quarter" idx="11"/>
          </p:nvPr>
        </p:nvSpPr>
        <p:spPr/>
        <p:txBody>
          <a:bodyPr/>
          <a:lstStyle/>
          <a:p>
            <a:endParaRPr lang="en-US"/>
          </a:p>
        </p:txBody>
      </p:sp>
      <p:sp>
        <p:nvSpPr>
          <p:cNvPr id="6" name="Footer Placeholder 3">
            <a:extLst>
              <a:ext uri="{FF2B5EF4-FFF2-40B4-BE49-F238E27FC236}">
                <a16:creationId xmlns:a16="http://schemas.microsoft.com/office/drawing/2014/main" id="{61A6427A-4161-6C78-42E4-E5BF78685056}"/>
              </a:ext>
            </a:extLst>
          </p:cNvPr>
          <p:cNvSpPr txBox="1">
            <a:spLocks/>
          </p:cNvSpPr>
          <p:nvPr/>
        </p:nvSpPr>
        <p:spPr>
          <a:xfrm>
            <a:off x="5333999" y="6497638"/>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81839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DDF6-79CD-F51F-E8D0-2640627055C4}"/>
              </a:ext>
            </a:extLst>
          </p:cNvPr>
          <p:cNvSpPr>
            <a:spLocks noGrp="1"/>
          </p:cNvSpPr>
          <p:nvPr>
            <p:ph type="title"/>
          </p:nvPr>
        </p:nvSpPr>
        <p:spPr>
          <a:xfrm>
            <a:off x="1097280" y="286603"/>
            <a:ext cx="10058400" cy="971435"/>
          </a:xfrm>
        </p:spPr>
        <p:txBody>
          <a:bodyPr/>
          <a:lstStyle/>
          <a:p>
            <a:r>
              <a:rPr lang="en-US"/>
              <a:t>Experimental Results</a:t>
            </a:r>
          </a:p>
        </p:txBody>
      </p:sp>
      <p:sp>
        <p:nvSpPr>
          <p:cNvPr id="4" name="Footer Placeholder 3">
            <a:extLst>
              <a:ext uri="{FF2B5EF4-FFF2-40B4-BE49-F238E27FC236}">
                <a16:creationId xmlns:a16="http://schemas.microsoft.com/office/drawing/2014/main" id="{9FB399D6-3594-4D1B-9691-EC5C384C2B80}"/>
              </a:ext>
            </a:extLst>
          </p:cNvPr>
          <p:cNvSpPr>
            <a:spLocks noGrp="1"/>
          </p:cNvSpPr>
          <p:nvPr>
            <p:ph type="ftr" sz="quarter" idx="11"/>
          </p:nvPr>
        </p:nvSpPr>
        <p:spPr/>
        <p:txBody>
          <a:bodyPr/>
          <a:lstStyle/>
          <a:p>
            <a:endParaRPr lang="en-US"/>
          </a:p>
        </p:txBody>
      </p:sp>
      <p:sp>
        <p:nvSpPr>
          <p:cNvPr id="6" name="Footer Placeholder 3">
            <a:extLst>
              <a:ext uri="{FF2B5EF4-FFF2-40B4-BE49-F238E27FC236}">
                <a16:creationId xmlns:a16="http://schemas.microsoft.com/office/drawing/2014/main" id="{7B9EE4EF-0629-FBC9-BA88-10F87D923494}"/>
              </a:ext>
            </a:extLst>
          </p:cNvPr>
          <p:cNvSpPr txBox="1">
            <a:spLocks/>
          </p:cNvSpPr>
          <p:nvPr/>
        </p:nvSpPr>
        <p:spPr>
          <a:xfrm>
            <a:off x="5333999" y="6497638"/>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pic>
        <p:nvPicPr>
          <p:cNvPr id="13" name="Picture 14" descr="Graphical user interface, text, application&#10;&#10;Description automatically generated">
            <a:extLst>
              <a:ext uri="{FF2B5EF4-FFF2-40B4-BE49-F238E27FC236}">
                <a16:creationId xmlns:a16="http://schemas.microsoft.com/office/drawing/2014/main" id="{BC582331-9E5E-BA88-EA24-8A7EB0AF6E8F}"/>
              </a:ext>
            </a:extLst>
          </p:cNvPr>
          <p:cNvPicPr>
            <a:picLocks noGrp="1" noChangeAspect="1"/>
          </p:cNvPicPr>
          <p:nvPr>
            <p:ph idx="1"/>
          </p:nvPr>
        </p:nvPicPr>
        <p:blipFill>
          <a:blip r:embed="rId2"/>
          <a:stretch>
            <a:fillRect/>
          </a:stretch>
        </p:blipFill>
        <p:spPr>
          <a:xfrm>
            <a:off x="4998" y="1309331"/>
            <a:ext cx="6589416" cy="5137405"/>
          </a:xfrm>
        </p:spPr>
      </p:pic>
      <p:pic>
        <p:nvPicPr>
          <p:cNvPr id="15" name="Picture 16" descr="Graphical user interface, application&#10;&#10;Description automatically generated">
            <a:extLst>
              <a:ext uri="{FF2B5EF4-FFF2-40B4-BE49-F238E27FC236}">
                <a16:creationId xmlns:a16="http://schemas.microsoft.com/office/drawing/2014/main" id="{DE75BD1C-DC7B-B7EB-0C42-BF4769713421}"/>
              </a:ext>
            </a:extLst>
          </p:cNvPr>
          <p:cNvPicPr>
            <a:picLocks noChangeAspect="1"/>
          </p:cNvPicPr>
          <p:nvPr/>
        </p:nvPicPr>
        <p:blipFill>
          <a:blip r:embed="rId3"/>
          <a:stretch>
            <a:fillRect/>
          </a:stretch>
        </p:blipFill>
        <p:spPr>
          <a:xfrm>
            <a:off x="6604820" y="1319503"/>
            <a:ext cx="5582264" cy="5054739"/>
          </a:xfrm>
          <a:prstGeom prst="rect">
            <a:avLst/>
          </a:prstGeom>
        </p:spPr>
      </p:pic>
    </p:spTree>
    <p:extLst>
      <p:ext uri="{BB962C8B-B14F-4D97-AF65-F5344CB8AC3E}">
        <p14:creationId xmlns:p14="http://schemas.microsoft.com/office/powerpoint/2010/main" val="1518345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3911-91C1-24CA-A3DD-23EB03E92426}"/>
              </a:ext>
            </a:extLst>
          </p:cNvPr>
          <p:cNvSpPr>
            <a:spLocks noGrp="1"/>
          </p:cNvSpPr>
          <p:nvPr>
            <p:ph type="title"/>
          </p:nvPr>
        </p:nvSpPr>
        <p:spPr>
          <a:xfrm>
            <a:off x="1097280" y="286603"/>
            <a:ext cx="10058400" cy="996016"/>
          </a:xfrm>
        </p:spPr>
        <p:txBody>
          <a:bodyPr/>
          <a:lstStyle/>
          <a:p>
            <a:r>
              <a:rPr lang="en-US">
                <a:latin typeface="TW Cen MT"/>
              </a:rPr>
              <a:t>Experimental Results(cont.)</a:t>
            </a:r>
            <a:endParaRPr lang="en-US"/>
          </a:p>
        </p:txBody>
      </p:sp>
      <p:sp>
        <p:nvSpPr>
          <p:cNvPr id="4" name="Footer Placeholder 3">
            <a:extLst>
              <a:ext uri="{FF2B5EF4-FFF2-40B4-BE49-F238E27FC236}">
                <a16:creationId xmlns:a16="http://schemas.microsoft.com/office/drawing/2014/main" id="{B6304273-E5FC-EDAA-B5BB-BC88BBD27F61}"/>
              </a:ext>
            </a:extLst>
          </p:cNvPr>
          <p:cNvSpPr>
            <a:spLocks noGrp="1"/>
          </p:cNvSpPr>
          <p:nvPr>
            <p:ph type="ftr" sz="quarter" idx="11"/>
          </p:nvPr>
        </p:nvSpPr>
        <p:spPr>
          <a:xfrm>
            <a:off x="5288279" y="6606612"/>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pic>
        <p:nvPicPr>
          <p:cNvPr id="9" name="Picture 9" descr="Text, letter&#10;&#10;Description automatically generated">
            <a:extLst>
              <a:ext uri="{FF2B5EF4-FFF2-40B4-BE49-F238E27FC236}">
                <a16:creationId xmlns:a16="http://schemas.microsoft.com/office/drawing/2014/main" id="{154EBC55-3553-5A76-E77B-8D1FC25B200D}"/>
              </a:ext>
            </a:extLst>
          </p:cNvPr>
          <p:cNvPicPr>
            <a:picLocks noGrp="1" noChangeAspect="1"/>
          </p:cNvPicPr>
          <p:nvPr>
            <p:ph idx="1"/>
          </p:nvPr>
        </p:nvPicPr>
        <p:blipFill>
          <a:blip r:embed="rId2"/>
          <a:stretch>
            <a:fillRect/>
          </a:stretch>
        </p:blipFill>
        <p:spPr>
          <a:xfrm>
            <a:off x="-8849" y="1843153"/>
            <a:ext cx="6014884" cy="4573664"/>
          </a:xfrm>
        </p:spPr>
      </p:pic>
      <p:pic>
        <p:nvPicPr>
          <p:cNvPr id="10" name="Picture 10" descr="Text&#10;&#10;Description automatically generated">
            <a:extLst>
              <a:ext uri="{FF2B5EF4-FFF2-40B4-BE49-F238E27FC236}">
                <a16:creationId xmlns:a16="http://schemas.microsoft.com/office/drawing/2014/main" id="{CA06DD07-067F-6204-2BFA-4C3FEEA5181E}"/>
              </a:ext>
            </a:extLst>
          </p:cNvPr>
          <p:cNvPicPr>
            <a:picLocks noChangeAspect="1"/>
          </p:cNvPicPr>
          <p:nvPr/>
        </p:nvPicPr>
        <p:blipFill>
          <a:blip r:embed="rId3"/>
          <a:stretch>
            <a:fillRect/>
          </a:stretch>
        </p:blipFill>
        <p:spPr>
          <a:xfrm>
            <a:off x="5928853" y="2888581"/>
            <a:ext cx="6172199" cy="2629421"/>
          </a:xfrm>
          <a:prstGeom prst="rect">
            <a:avLst/>
          </a:prstGeom>
        </p:spPr>
      </p:pic>
    </p:spTree>
    <p:extLst>
      <p:ext uri="{BB962C8B-B14F-4D97-AF65-F5344CB8AC3E}">
        <p14:creationId xmlns:p14="http://schemas.microsoft.com/office/powerpoint/2010/main" val="3830949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7E31-887B-BF93-3C05-0D616A6A3FB4}"/>
              </a:ext>
            </a:extLst>
          </p:cNvPr>
          <p:cNvSpPr>
            <a:spLocks noGrp="1"/>
          </p:cNvSpPr>
          <p:nvPr>
            <p:ph type="title"/>
          </p:nvPr>
        </p:nvSpPr>
        <p:spPr/>
        <p:txBody>
          <a:bodyPr/>
          <a:lstStyle/>
          <a:p>
            <a:r>
              <a:rPr lang="en-US">
                <a:latin typeface="TW Cen MT"/>
              </a:rPr>
              <a:t>Experimental Results(cont.)</a:t>
            </a:r>
            <a:endParaRPr lang="en-US"/>
          </a:p>
        </p:txBody>
      </p:sp>
      <p:pic>
        <p:nvPicPr>
          <p:cNvPr id="5" name="Picture 5" descr="A picture containing logo&#10;&#10;Description automatically generated">
            <a:extLst>
              <a:ext uri="{FF2B5EF4-FFF2-40B4-BE49-F238E27FC236}">
                <a16:creationId xmlns:a16="http://schemas.microsoft.com/office/drawing/2014/main" id="{1CE60354-9298-810C-36BE-33A35B55DEEB}"/>
              </a:ext>
            </a:extLst>
          </p:cNvPr>
          <p:cNvPicPr>
            <a:picLocks noGrp="1" noChangeAspect="1"/>
          </p:cNvPicPr>
          <p:nvPr>
            <p:ph idx="1"/>
          </p:nvPr>
        </p:nvPicPr>
        <p:blipFill>
          <a:blip r:embed="rId2"/>
          <a:stretch>
            <a:fillRect/>
          </a:stretch>
        </p:blipFill>
        <p:spPr>
          <a:xfrm>
            <a:off x="-8849" y="1989337"/>
            <a:ext cx="6137788" cy="4010910"/>
          </a:xfrm>
        </p:spPr>
      </p:pic>
      <p:sp>
        <p:nvSpPr>
          <p:cNvPr id="4" name="Footer Placeholder 3">
            <a:extLst>
              <a:ext uri="{FF2B5EF4-FFF2-40B4-BE49-F238E27FC236}">
                <a16:creationId xmlns:a16="http://schemas.microsoft.com/office/drawing/2014/main" id="{0761052E-98D0-B484-B867-1AB369624A2F}"/>
              </a:ext>
            </a:extLst>
          </p:cNvPr>
          <p:cNvSpPr>
            <a:spLocks noGrp="1"/>
          </p:cNvSpPr>
          <p:nvPr>
            <p:ph type="ftr" sz="quarter" idx="11"/>
          </p:nvPr>
        </p:nvSpPr>
        <p:spPr>
          <a:xfrm>
            <a:off x="5177666" y="6680354"/>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7D144BE8-62E7-6B5D-80FD-B927F357F2CA}"/>
              </a:ext>
            </a:extLst>
          </p:cNvPr>
          <p:cNvPicPr>
            <a:picLocks noChangeAspect="1"/>
          </p:cNvPicPr>
          <p:nvPr/>
        </p:nvPicPr>
        <p:blipFill>
          <a:blip r:embed="rId3"/>
          <a:stretch>
            <a:fillRect/>
          </a:stretch>
        </p:blipFill>
        <p:spPr>
          <a:xfrm>
            <a:off x="6260691" y="2126961"/>
            <a:ext cx="5778909" cy="3869982"/>
          </a:xfrm>
          <a:prstGeom prst="rect">
            <a:avLst/>
          </a:prstGeom>
        </p:spPr>
      </p:pic>
    </p:spTree>
    <p:extLst>
      <p:ext uri="{BB962C8B-B14F-4D97-AF65-F5344CB8AC3E}">
        <p14:creationId xmlns:p14="http://schemas.microsoft.com/office/powerpoint/2010/main" val="128986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9B72-ACA7-19F2-E4DA-837F181BF4D3}"/>
              </a:ext>
            </a:extLst>
          </p:cNvPr>
          <p:cNvSpPr>
            <a:spLocks noGrp="1"/>
          </p:cNvSpPr>
          <p:nvPr>
            <p:ph type="title"/>
          </p:nvPr>
        </p:nvSpPr>
        <p:spPr/>
        <p:txBody>
          <a:bodyPr/>
          <a:lstStyle/>
          <a:p>
            <a:r>
              <a:rPr lang="en-US"/>
              <a:t>Pros and Cons</a:t>
            </a:r>
          </a:p>
        </p:txBody>
      </p:sp>
      <p:sp>
        <p:nvSpPr>
          <p:cNvPr id="3" name="Content Placeholder 2">
            <a:extLst>
              <a:ext uri="{FF2B5EF4-FFF2-40B4-BE49-F238E27FC236}">
                <a16:creationId xmlns:a16="http://schemas.microsoft.com/office/drawing/2014/main" id="{69C2938F-9633-4DB8-76DC-A2169C322914}"/>
              </a:ext>
            </a:extLst>
          </p:cNvPr>
          <p:cNvSpPr>
            <a:spLocks noGrp="1"/>
          </p:cNvSpPr>
          <p:nvPr>
            <p:ph idx="1"/>
          </p:nvPr>
        </p:nvSpPr>
        <p:spPr/>
        <p:txBody>
          <a:bodyPr vert="horz" lIns="0" tIns="45720" rIns="0" bIns="45720" rtlCol="0" anchor="t">
            <a:normAutofit lnSpcReduction="10000"/>
          </a:bodyPr>
          <a:lstStyle/>
          <a:p>
            <a:r>
              <a:rPr lang="en-US" b="1" u="sng">
                <a:solidFill>
                  <a:schemeClr val="tx1"/>
                </a:solidFill>
              </a:rPr>
              <a:t>Pros</a:t>
            </a:r>
            <a:r>
              <a:rPr lang="en-US">
                <a:solidFill>
                  <a:schemeClr val="tx1"/>
                </a:solidFill>
              </a:rPr>
              <a:t>-</a:t>
            </a:r>
          </a:p>
          <a:p>
            <a:r>
              <a:rPr lang="en-US">
                <a:solidFill>
                  <a:schemeClr val="tx1"/>
                </a:solidFill>
              </a:rPr>
              <a:t>One can get accident severity at a particular location.</a:t>
            </a:r>
          </a:p>
          <a:p>
            <a:r>
              <a:rPr lang="en-US">
                <a:solidFill>
                  <a:schemeClr val="tx1"/>
                </a:solidFill>
              </a:rPr>
              <a:t>The proposed solution is resistant from DDOS attack and SQL injection attack.</a:t>
            </a:r>
          </a:p>
          <a:p>
            <a:r>
              <a:rPr lang="en-US">
                <a:solidFill>
                  <a:schemeClr val="tx1"/>
                </a:solidFill>
              </a:rPr>
              <a:t>Alerting the admins with the required information about the attacks.</a:t>
            </a:r>
          </a:p>
          <a:p>
            <a:r>
              <a:rPr lang="en-US" b="1" u="sng">
                <a:solidFill>
                  <a:schemeClr val="tx1"/>
                </a:solidFill>
              </a:rPr>
              <a:t>Cons</a:t>
            </a:r>
            <a:r>
              <a:rPr lang="en-US" b="1">
                <a:solidFill>
                  <a:schemeClr val="tx1"/>
                </a:solidFill>
              </a:rPr>
              <a:t>-</a:t>
            </a:r>
          </a:p>
          <a:p>
            <a:r>
              <a:rPr lang="en-US">
                <a:solidFill>
                  <a:schemeClr val="tx1"/>
                </a:solidFill>
              </a:rPr>
              <a:t>There are possible of XSS, man in the middle attacks which can happen.</a:t>
            </a:r>
          </a:p>
          <a:p>
            <a:r>
              <a:rPr lang="en-US">
                <a:solidFill>
                  <a:schemeClr val="tx1"/>
                </a:solidFill>
              </a:rPr>
              <a:t>Shell script is unable to get the exact IP address of the attacker to block.</a:t>
            </a:r>
          </a:p>
          <a:p>
            <a:endParaRPr lang="en-US">
              <a:solidFill>
                <a:srgbClr val="404040"/>
              </a:solidFill>
            </a:endParaRPr>
          </a:p>
          <a:p>
            <a:pPr marL="0" indent="0">
              <a:buNone/>
            </a:pPr>
            <a:endParaRPr lang="en-US">
              <a:solidFill>
                <a:schemeClr val="tx1"/>
              </a:solidFill>
            </a:endParaRPr>
          </a:p>
        </p:txBody>
      </p:sp>
      <p:sp>
        <p:nvSpPr>
          <p:cNvPr id="4" name="Footer Placeholder 3">
            <a:extLst>
              <a:ext uri="{FF2B5EF4-FFF2-40B4-BE49-F238E27FC236}">
                <a16:creationId xmlns:a16="http://schemas.microsoft.com/office/drawing/2014/main" id="{A39A016A-122B-BFB7-1F03-FC841C264507}"/>
              </a:ext>
            </a:extLst>
          </p:cNvPr>
          <p:cNvSpPr>
            <a:spLocks noGrp="1"/>
          </p:cNvSpPr>
          <p:nvPr>
            <p:ph type="ftr" sz="quarter" idx="11"/>
          </p:nvPr>
        </p:nvSpPr>
        <p:spPr/>
        <p:txBody>
          <a:bodyPr/>
          <a:lstStyle/>
          <a:p>
            <a:endParaRPr lang="en-US"/>
          </a:p>
        </p:txBody>
      </p:sp>
      <p:sp>
        <p:nvSpPr>
          <p:cNvPr id="6" name="Footer Placeholder 3">
            <a:extLst>
              <a:ext uri="{FF2B5EF4-FFF2-40B4-BE49-F238E27FC236}">
                <a16:creationId xmlns:a16="http://schemas.microsoft.com/office/drawing/2014/main" id="{53146B20-4112-F4F9-CBAC-BF699A2897B7}"/>
              </a:ext>
            </a:extLst>
          </p:cNvPr>
          <p:cNvSpPr txBox="1">
            <a:spLocks/>
          </p:cNvSpPr>
          <p:nvPr/>
        </p:nvSpPr>
        <p:spPr>
          <a:xfrm>
            <a:off x="5186515" y="6595961"/>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278747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CE74-395E-20CB-4AA6-F2BEB7125095}"/>
              </a:ext>
            </a:extLst>
          </p:cNvPr>
          <p:cNvSpPr>
            <a:spLocks noGrp="1"/>
          </p:cNvSpPr>
          <p:nvPr>
            <p:ph type="title"/>
          </p:nvPr>
        </p:nvSpPr>
        <p:spPr/>
        <p:txBody>
          <a:bodyPr/>
          <a:lstStyle/>
          <a:p>
            <a:r>
              <a:rPr lang="en-US"/>
              <a:t>Issues Experienced</a:t>
            </a:r>
          </a:p>
        </p:txBody>
      </p:sp>
      <p:sp>
        <p:nvSpPr>
          <p:cNvPr id="3" name="Content Placeholder 2">
            <a:extLst>
              <a:ext uri="{FF2B5EF4-FFF2-40B4-BE49-F238E27FC236}">
                <a16:creationId xmlns:a16="http://schemas.microsoft.com/office/drawing/2014/main" id="{83D3D93D-1928-EA53-6017-36E2791B2DCE}"/>
              </a:ext>
            </a:extLst>
          </p:cNvPr>
          <p:cNvSpPr>
            <a:spLocks noGrp="1"/>
          </p:cNvSpPr>
          <p:nvPr>
            <p:ph idx="1"/>
          </p:nvPr>
        </p:nvSpPr>
        <p:spPr/>
        <p:txBody>
          <a:bodyPr vert="horz" lIns="0" tIns="45720" rIns="0" bIns="45720" rtlCol="0" anchor="t">
            <a:normAutofit/>
          </a:bodyPr>
          <a:lstStyle/>
          <a:p>
            <a:r>
              <a:rPr lang="en-US"/>
              <a:t>Blocking IP address causing DDOS attack:</a:t>
            </a:r>
          </a:p>
          <a:p>
            <a:r>
              <a:rPr lang="en-US"/>
              <a:t>Faced an issue to block the IP address from the Splunk. We used AWSCLI concept to overcome this issue.</a:t>
            </a:r>
          </a:p>
          <a:p>
            <a:r>
              <a:rPr lang="en-US"/>
              <a:t>Facing the resources issues with the main.py execution.</a:t>
            </a:r>
          </a:p>
          <a:p>
            <a:r>
              <a:rPr lang="en-US"/>
              <a:t>Getting the all logs into the Splunk server and maintain.</a:t>
            </a:r>
          </a:p>
          <a:p>
            <a:endParaRPr lang="en-US"/>
          </a:p>
        </p:txBody>
      </p:sp>
      <p:sp>
        <p:nvSpPr>
          <p:cNvPr id="6" name="Footer Placeholder 3">
            <a:extLst>
              <a:ext uri="{FF2B5EF4-FFF2-40B4-BE49-F238E27FC236}">
                <a16:creationId xmlns:a16="http://schemas.microsoft.com/office/drawing/2014/main" id="{F6766F9A-4944-8EEA-55AF-7CFB6E267CB6}"/>
              </a:ext>
            </a:extLst>
          </p:cNvPr>
          <p:cNvSpPr txBox="1">
            <a:spLocks/>
          </p:cNvSpPr>
          <p:nvPr/>
        </p:nvSpPr>
        <p:spPr>
          <a:xfrm>
            <a:off x="5333999" y="6497638"/>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279293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108DD5-05F5-52C7-12E2-572036EA1764}"/>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ea typeface="+mj-lt"/>
                <a:cs typeface="+mj-lt"/>
              </a:rPr>
              <a:t>Group number: 3</a:t>
            </a:r>
            <a:endParaRPr lang="en-US">
              <a:solidFill>
                <a:srgbClr val="FFFFFF"/>
              </a:solidFill>
            </a:endParaRPr>
          </a:p>
        </p:txBody>
      </p:sp>
      <p:sp>
        <p:nvSpPr>
          <p:cNvPr id="3" name="Content Placeholder 2">
            <a:extLst>
              <a:ext uri="{FF2B5EF4-FFF2-40B4-BE49-F238E27FC236}">
                <a16:creationId xmlns:a16="http://schemas.microsoft.com/office/drawing/2014/main" id="{1A16E498-C0A5-ED52-CAA9-244CA3E63D19}"/>
              </a:ext>
            </a:extLst>
          </p:cNvPr>
          <p:cNvSpPr>
            <a:spLocks noGrp="1"/>
          </p:cNvSpPr>
          <p:nvPr>
            <p:ph idx="1"/>
          </p:nvPr>
        </p:nvSpPr>
        <p:spPr>
          <a:xfrm>
            <a:off x="1096963" y="2127054"/>
            <a:ext cx="10058400" cy="4097040"/>
          </a:xfrm>
        </p:spPr>
        <p:txBody>
          <a:bodyPr vert="horz" lIns="0" tIns="45720" rIns="0" bIns="45720" rtlCol="0" anchor="t">
            <a:noAutofit/>
          </a:bodyPr>
          <a:lstStyle/>
          <a:p>
            <a:pPr>
              <a:lnSpc>
                <a:spcPct val="100000"/>
              </a:lnSpc>
            </a:pPr>
            <a:r>
              <a:rPr lang="en-US" sz="1600" b="1" u="sng">
                <a:latin typeface="Calibri"/>
                <a:cs typeface="Calibri"/>
              </a:rPr>
              <a:t>Group members:</a:t>
            </a:r>
            <a:endParaRPr lang="en-US" sz="1100" b="1">
              <a:latin typeface="Tw Cen MT" panose="020F0502020204030204"/>
              <a:cs typeface="Calibri"/>
            </a:endParaRPr>
          </a:p>
          <a:p>
            <a:pPr>
              <a:lnSpc>
                <a:spcPct val="100000"/>
              </a:lnSpc>
            </a:pPr>
            <a:r>
              <a:rPr lang="en-US" sz="1600">
                <a:solidFill>
                  <a:schemeClr val="tx1"/>
                </a:solidFill>
                <a:latin typeface="Calibri"/>
                <a:ea typeface="+mn-lt"/>
                <a:cs typeface="+mn-lt"/>
              </a:rPr>
              <a:t>Anvesh Muppeda (R11840667)</a:t>
            </a:r>
            <a:endParaRPr lang="en-US" sz="1600">
              <a:solidFill>
                <a:schemeClr val="tx1"/>
              </a:solidFill>
              <a:latin typeface="Calibri"/>
              <a:cs typeface="Calibri"/>
            </a:endParaRPr>
          </a:p>
          <a:p>
            <a:pPr>
              <a:lnSpc>
                <a:spcPct val="100000"/>
              </a:lnSpc>
            </a:pPr>
            <a:r>
              <a:rPr lang="en-US" sz="1600">
                <a:solidFill>
                  <a:schemeClr val="tx1"/>
                </a:solidFill>
                <a:latin typeface="Calibri"/>
                <a:ea typeface="+mn-lt"/>
                <a:cs typeface="+mn-lt"/>
              </a:rPr>
              <a:t>Saran Kumar (R11847468)</a:t>
            </a:r>
            <a:endParaRPr lang="en-US" sz="1600">
              <a:solidFill>
                <a:schemeClr val="tx1"/>
              </a:solidFill>
              <a:latin typeface="Calibri"/>
              <a:cs typeface="Calibri"/>
            </a:endParaRPr>
          </a:p>
          <a:p>
            <a:pPr>
              <a:lnSpc>
                <a:spcPct val="100000"/>
              </a:lnSpc>
            </a:pPr>
            <a:r>
              <a:rPr lang="en-US" sz="1600">
                <a:solidFill>
                  <a:schemeClr val="tx1"/>
                </a:solidFill>
                <a:latin typeface="Calibri"/>
                <a:ea typeface="+mn-lt"/>
                <a:cs typeface="+mn-lt"/>
              </a:rPr>
              <a:t>Sai Manasa Kota (R11863589)</a:t>
            </a:r>
            <a:endParaRPr lang="en-US" sz="1600">
              <a:solidFill>
                <a:schemeClr val="tx1"/>
              </a:solidFill>
              <a:latin typeface="Calibri"/>
              <a:cs typeface="Calibri"/>
            </a:endParaRPr>
          </a:p>
          <a:p>
            <a:pPr>
              <a:lnSpc>
                <a:spcPct val="100000"/>
              </a:lnSpc>
            </a:pPr>
            <a:r>
              <a:rPr lang="en-US" sz="1600">
                <a:solidFill>
                  <a:schemeClr val="tx1"/>
                </a:solidFill>
                <a:latin typeface="Calibri"/>
                <a:ea typeface="+mn-lt"/>
                <a:cs typeface="+mn-lt"/>
              </a:rPr>
              <a:t>Saketh Rao </a:t>
            </a:r>
            <a:r>
              <a:rPr lang="en-US" sz="1600" err="1">
                <a:solidFill>
                  <a:schemeClr val="tx1"/>
                </a:solidFill>
                <a:latin typeface="Calibri"/>
                <a:ea typeface="+mn-lt"/>
                <a:cs typeface="+mn-lt"/>
              </a:rPr>
              <a:t>Vardhineni</a:t>
            </a:r>
            <a:r>
              <a:rPr lang="en-US" sz="1600">
                <a:solidFill>
                  <a:schemeClr val="tx1"/>
                </a:solidFill>
                <a:latin typeface="Calibri"/>
                <a:ea typeface="+mn-lt"/>
                <a:cs typeface="+mn-lt"/>
              </a:rPr>
              <a:t> (R11840584)</a:t>
            </a:r>
            <a:endParaRPr lang="en-US" sz="1600">
              <a:solidFill>
                <a:schemeClr val="tx1"/>
              </a:solidFill>
              <a:latin typeface="Calibri"/>
              <a:cs typeface="Calibri"/>
            </a:endParaRPr>
          </a:p>
          <a:p>
            <a:pPr>
              <a:lnSpc>
                <a:spcPct val="100000"/>
              </a:lnSpc>
            </a:pPr>
            <a:r>
              <a:rPr lang="en-US" sz="1600" err="1">
                <a:solidFill>
                  <a:schemeClr val="tx1"/>
                </a:solidFill>
                <a:latin typeface="Calibri"/>
                <a:ea typeface="+mn-lt"/>
                <a:cs typeface="+mn-lt"/>
              </a:rPr>
              <a:t>Vishwasena</a:t>
            </a:r>
            <a:r>
              <a:rPr lang="en-US" sz="1600">
                <a:solidFill>
                  <a:schemeClr val="tx1"/>
                </a:solidFill>
                <a:latin typeface="Calibri"/>
                <a:ea typeface="+mn-lt"/>
                <a:cs typeface="+mn-lt"/>
              </a:rPr>
              <a:t> </a:t>
            </a:r>
            <a:r>
              <a:rPr lang="en-US" sz="1600" err="1">
                <a:solidFill>
                  <a:schemeClr val="tx1"/>
                </a:solidFill>
                <a:latin typeface="Calibri"/>
                <a:ea typeface="+mn-lt"/>
                <a:cs typeface="+mn-lt"/>
              </a:rPr>
              <a:t>Raidu</a:t>
            </a:r>
            <a:r>
              <a:rPr lang="en-US" sz="1600">
                <a:solidFill>
                  <a:schemeClr val="tx1"/>
                </a:solidFill>
                <a:latin typeface="Calibri"/>
                <a:ea typeface="+mn-lt"/>
                <a:cs typeface="+mn-lt"/>
              </a:rPr>
              <a:t> </a:t>
            </a:r>
            <a:r>
              <a:rPr lang="en-US" sz="1600" err="1">
                <a:solidFill>
                  <a:schemeClr val="tx1"/>
                </a:solidFill>
                <a:latin typeface="Calibri"/>
                <a:ea typeface="+mn-lt"/>
                <a:cs typeface="+mn-lt"/>
              </a:rPr>
              <a:t>Nyaramneni</a:t>
            </a:r>
            <a:r>
              <a:rPr lang="en-US" sz="1600">
                <a:solidFill>
                  <a:schemeClr val="tx1"/>
                </a:solidFill>
                <a:latin typeface="Calibri"/>
                <a:ea typeface="+mn-lt"/>
                <a:cs typeface="+mn-lt"/>
              </a:rPr>
              <a:t> (R11849314)</a:t>
            </a:r>
            <a:endParaRPr lang="en-US" sz="1600">
              <a:solidFill>
                <a:schemeClr val="tx1"/>
              </a:solidFill>
              <a:latin typeface="Calibri"/>
              <a:cs typeface="Calibri"/>
            </a:endParaRPr>
          </a:p>
          <a:p>
            <a:pPr>
              <a:lnSpc>
                <a:spcPct val="100000"/>
              </a:lnSpc>
            </a:pPr>
            <a:r>
              <a:rPr lang="en-US" sz="1600">
                <a:solidFill>
                  <a:schemeClr val="tx1"/>
                </a:solidFill>
                <a:latin typeface="Calibri"/>
                <a:ea typeface="+mn-lt"/>
                <a:cs typeface="+mn-lt"/>
              </a:rPr>
              <a:t>Nikhilesh Reddy </a:t>
            </a:r>
            <a:r>
              <a:rPr lang="en-US" sz="1600" err="1">
                <a:solidFill>
                  <a:schemeClr val="tx1"/>
                </a:solidFill>
                <a:latin typeface="Calibri"/>
                <a:ea typeface="+mn-lt"/>
                <a:cs typeface="+mn-lt"/>
              </a:rPr>
              <a:t>Peketi</a:t>
            </a:r>
            <a:r>
              <a:rPr lang="en-US" sz="1600">
                <a:solidFill>
                  <a:schemeClr val="tx1"/>
                </a:solidFill>
                <a:latin typeface="Calibri"/>
                <a:ea typeface="+mn-lt"/>
                <a:cs typeface="+mn-lt"/>
              </a:rPr>
              <a:t> (R11841634)</a:t>
            </a:r>
          </a:p>
          <a:p>
            <a:pPr>
              <a:lnSpc>
                <a:spcPct val="100000"/>
              </a:lnSpc>
              <a:buClr>
                <a:srgbClr val="1CADE4"/>
              </a:buClr>
            </a:pPr>
            <a:r>
              <a:rPr lang="en-US" sz="1600">
                <a:solidFill>
                  <a:schemeClr val="tx1"/>
                </a:solidFill>
                <a:latin typeface="Calibri"/>
                <a:ea typeface="+mn-lt"/>
                <a:cs typeface="+mn-lt"/>
              </a:rPr>
              <a:t>Farooq Abdulla Shaik (R11842924)</a:t>
            </a:r>
            <a:endParaRPr lang="en-US" sz="1600">
              <a:solidFill>
                <a:schemeClr val="tx1"/>
              </a:solidFill>
              <a:latin typeface="Calibri"/>
              <a:cs typeface="Calibri"/>
            </a:endParaRPr>
          </a:p>
        </p:txBody>
      </p:sp>
      <p:sp>
        <p:nvSpPr>
          <p:cNvPr id="79" name="Rectangle 78">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9361949-5BFA-96D6-1E16-CE744E6D75D5}"/>
              </a:ext>
            </a:extLst>
          </p:cNvPr>
          <p:cNvSpPr>
            <a:spLocks noGrp="1"/>
          </p:cNvSpPr>
          <p:nvPr>
            <p:ph type="ftr" sz="quarter" idx="11"/>
          </p:nvPr>
        </p:nvSpPr>
        <p:spPr>
          <a:xfrm>
            <a:off x="5212079" y="6497638"/>
            <a:ext cx="6818262" cy="365125"/>
          </a:xfrm>
        </p:spPr>
        <p:txBody>
          <a:bodyPr>
            <a:normAutofit/>
          </a:bodyPr>
          <a:lstStyle/>
          <a:p>
            <a:pPr algn="r"/>
            <a:r>
              <a:rPr lang="en-US" sz="1400">
                <a:latin typeface="Calibri"/>
                <a:cs typeface="Calibri"/>
              </a:rPr>
              <a:t>NETWORK SECURITY- GROUP3</a:t>
            </a:r>
          </a:p>
          <a:p>
            <a:pPr>
              <a:spcAft>
                <a:spcPts val="600"/>
              </a:spcAft>
            </a:pPr>
            <a:endParaRPr lang="en-US"/>
          </a:p>
        </p:txBody>
      </p:sp>
    </p:spTree>
    <p:extLst>
      <p:ext uri="{BB962C8B-B14F-4D97-AF65-F5344CB8AC3E}">
        <p14:creationId xmlns:p14="http://schemas.microsoft.com/office/powerpoint/2010/main" val="385101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3F61-90A9-E116-BFE3-C491C80D4ED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3BFB99AB-2A07-A61C-57E2-A7516C4290C5}"/>
              </a:ext>
            </a:extLst>
          </p:cNvPr>
          <p:cNvSpPr>
            <a:spLocks noGrp="1"/>
          </p:cNvSpPr>
          <p:nvPr>
            <p:ph idx="1"/>
          </p:nvPr>
        </p:nvSpPr>
        <p:spPr>
          <a:xfrm>
            <a:off x="1097280" y="2071330"/>
            <a:ext cx="10058400" cy="3760891"/>
          </a:xfrm>
        </p:spPr>
        <p:txBody>
          <a:bodyPr vert="horz" lIns="0" tIns="45720" rIns="0" bIns="45720" rtlCol="0" anchor="t">
            <a:normAutofit/>
          </a:bodyPr>
          <a:lstStyle/>
          <a:p>
            <a:r>
              <a:rPr lang="en-US"/>
              <a:t>Developed a dynamic website(AWS based) which would be helpful for the drivers and pedestrian's by analyzing the accidents. Also, the same website is introduced with the possible attacks such as DDOS, and SQL Injections followed by the mitigation mechanisms to the attacks. Also alerting the admins with the required information to alert towards the attacks with the help of Splunk and shell scripts.</a:t>
            </a:r>
          </a:p>
          <a:p>
            <a:endParaRPr lang="en-US"/>
          </a:p>
          <a:p>
            <a:endParaRPr lang="en-US"/>
          </a:p>
        </p:txBody>
      </p:sp>
      <p:sp>
        <p:nvSpPr>
          <p:cNvPr id="4" name="Footer Placeholder 3">
            <a:extLst>
              <a:ext uri="{FF2B5EF4-FFF2-40B4-BE49-F238E27FC236}">
                <a16:creationId xmlns:a16="http://schemas.microsoft.com/office/drawing/2014/main" id="{C5152B85-1AAB-C232-5BDC-2199EFB94657}"/>
              </a:ext>
            </a:extLst>
          </p:cNvPr>
          <p:cNvSpPr>
            <a:spLocks noGrp="1"/>
          </p:cNvSpPr>
          <p:nvPr>
            <p:ph type="ftr" sz="quarter" idx="11"/>
          </p:nvPr>
        </p:nvSpPr>
        <p:spPr/>
        <p:txBody>
          <a:bodyPr/>
          <a:lstStyle/>
          <a:p>
            <a:endParaRPr lang="en-US"/>
          </a:p>
        </p:txBody>
      </p:sp>
      <p:sp>
        <p:nvSpPr>
          <p:cNvPr id="6" name="Footer Placeholder 3">
            <a:extLst>
              <a:ext uri="{FF2B5EF4-FFF2-40B4-BE49-F238E27FC236}">
                <a16:creationId xmlns:a16="http://schemas.microsoft.com/office/drawing/2014/main" id="{37F59058-94FC-C398-5B23-5C5AB24A4517}"/>
              </a:ext>
            </a:extLst>
          </p:cNvPr>
          <p:cNvSpPr txBox="1">
            <a:spLocks/>
          </p:cNvSpPr>
          <p:nvPr/>
        </p:nvSpPr>
        <p:spPr>
          <a:xfrm>
            <a:off x="5333999" y="6497638"/>
            <a:ext cx="681826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245866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7FCD-9F5D-27A7-3D43-3936547157B4}"/>
              </a:ext>
            </a:extLst>
          </p:cNvPr>
          <p:cNvSpPr>
            <a:spLocks noGrp="1"/>
          </p:cNvSpPr>
          <p:nvPr>
            <p:ph type="title"/>
          </p:nvPr>
        </p:nvSpPr>
        <p:spPr/>
        <p:txBody>
          <a:bodyPr/>
          <a:lstStyle/>
          <a:p>
            <a:r>
              <a:rPr lang="en-US"/>
              <a:t>Future Development</a:t>
            </a:r>
          </a:p>
        </p:txBody>
      </p:sp>
      <p:sp>
        <p:nvSpPr>
          <p:cNvPr id="3" name="Content Placeholder 2">
            <a:extLst>
              <a:ext uri="{FF2B5EF4-FFF2-40B4-BE49-F238E27FC236}">
                <a16:creationId xmlns:a16="http://schemas.microsoft.com/office/drawing/2014/main" id="{716D58CA-EA55-9A2B-0E49-2E70C338F2C4}"/>
              </a:ext>
            </a:extLst>
          </p:cNvPr>
          <p:cNvSpPr>
            <a:spLocks noGrp="1"/>
          </p:cNvSpPr>
          <p:nvPr>
            <p:ph idx="1"/>
          </p:nvPr>
        </p:nvSpPr>
        <p:spPr/>
        <p:txBody>
          <a:bodyPr vert="horz" lIns="0" tIns="45720" rIns="0" bIns="45720" rtlCol="0" anchor="t">
            <a:normAutofit/>
          </a:bodyPr>
          <a:lstStyle/>
          <a:p>
            <a:pPr marL="0" indent="0">
              <a:buNone/>
            </a:pPr>
            <a:r>
              <a:rPr lang="en-US"/>
              <a:t>For the future development, We can mitigate more attacks and also improve the accuracy of the model using Random Forest Classifier.</a:t>
            </a:r>
          </a:p>
          <a:p>
            <a:pPr marL="0" indent="0">
              <a:buNone/>
            </a:pPr>
            <a:r>
              <a:rPr lang="en-US"/>
              <a:t>Also, we can improve the alerting mechanisms with appropriate information to help the investigation of the attacks.</a:t>
            </a:r>
          </a:p>
          <a:p>
            <a:pPr marL="0" indent="0">
              <a:buNone/>
            </a:pPr>
            <a:r>
              <a:rPr lang="en-US"/>
              <a:t>We can improve the alerting script to block the exact IP of the attacker.</a:t>
            </a:r>
          </a:p>
        </p:txBody>
      </p:sp>
      <p:sp>
        <p:nvSpPr>
          <p:cNvPr id="4" name="Footer Placeholder 3">
            <a:extLst>
              <a:ext uri="{FF2B5EF4-FFF2-40B4-BE49-F238E27FC236}">
                <a16:creationId xmlns:a16="http://schemas.microsoft.com/office/drawing/2014/main" id="{2A703AAF-421A-A0A4-DB7D-B618F5AFCFBA}"/>
              </a:ext>
            </a:extLst>
          </p:cNvPr>
          <p:cNvSpPr>
            <a:spLocks noGrp="1"/>
          </p:cNvSpPr>
          <p:nvPr>
            <p:ph type="ftr" sz="quarter" idx="11"/>
          </p:nvPr>
        </p:nvSpPr>
        <p:spPr>
          <a:xfrm>
            <a:off x="5153085" y="6557451"/>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spTree>
    <p:extLst>
      <p:ext uri="{BB962C8B-B14F-4D97-AF65-F5344CB8AC3E}">
        <p14:creationId xmlns:p14="http://schemas.microsoft.com/office/powerpoint/2010/main" val="2112503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A833-444D-D5A7-09F6-28438BDB5B80}"/>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4B8A10AA-E17C-0A3F-7B46-37CC98A99774}"/>
              </a:ext>
            </a:extLst>
          </p:cNvPr>
          <p:cNvSpPr>
            <a:spLocks noGrp="1"/>
          </p:cNvSpPr>
          <p:nvPr>
            <p:ph idx="1"/>
          </p:nvPr>
        </p:nvSpPr>
        <p:spPr/>
        <p:txBody>
          <a:bodyPr vert="horz" lIns="0" tIns="45720" rIns="0" bIns="45720" rtlCol="0" anchor="t">
            <a:normAutofit/>
          </a:bodyPr>
          <a:lstStyle/>
          <a:p>
            <a:r>
              <a:rPr lang="en-US">
                <a:ea typeface="+mn-lt"/>
                <a:cs typeface="+mn-lt"/>
                <a:hlinkClick r:id="rId2"/>
              </a:rPr>
              <a:t>Exposure to pedestrian crash based on household survey data: Effect of trip purpose - ScienceDirect</a:t>
            </a:r>
          </a:p>
          <a:p>
            <a:r>
              <a:rPr lang="en-US">
                <a:ea typeface="+mn-lt"/>
                <a:cs typeface="+mn-lt"/>
                <a:hlinkClick r:id="rId3"/>
              </a:rPr>
              <a:t>https://aws.amazon.com/ec2/</a:t>
            </a:r>
            <a:endParaRPr lang="en-US">
              <a:ea typeface="+mn-lt"/>
              <a:cs typeface="+mn-lt"/>
            </a:endParaRPr>
          </a:p>
          <a:p>
            <a:r>
              <a:rPr lang="en-US">
                <a:ea typeface="+mn-lt"/>
                <a:cs typeface="+mn-lt"/>
                <a:hlinkClick r:id="rId4"/>
              </a:rPr>
              <a:t>https://www.splunk.com/</a:t>
            </a:r>
            <a:endParaRPr lang="en-US">
              <a:ea typeface="+mn-lt"/>
              <a:cs typeface="+mn-lt"/>
            </a:endParaRPr>
          </a:p>
          <a:p>
            <a:r>
              <a:rPr lang="en-US">
                <a:ea typeface="+mn-lt"/>
                <a:cs typeface="+mn-lt"/>
                <a:hlinkClick r:id="rId5"/>
              </a:rPr>
              <a:t>https://www.ossec.net/</a:t>
            </a:r>
            <a:endParaRPr lang="en-US">
              <a:ea typeface="+mn-lt"/>
              <a:cs typeface="+mn-lt"/>
            </a:endParaRPr>
          </a:p>
          <a:p>
            <a:r>
              <a:rPr lang="en-US">
                <a:ea typeface="+mn-lt"/>
                <a:cs typeface="+mn-lt"/>
                <a:hlinkClick r:id="rId6"/>
              </a:rPr>
              <a:t>https://docs.aws.amazon.com/vpc/latest/userguide/vpc-network-acls.html</a:t>
            </a:r>
            <a:endParaRPr lang="en-US">
              <a:ea typeface="+mn-lt"/>
              <a:cs typeface="+mn-lt"/>
            </a:endParaRPr>
          </a:p>
          <a:p>
            <a:endParaRPr lang="en-US"/>
          </a:p>
        </p:txBody>
      </p:sp>
      <p:sp>
        <p:nvSpPr>
          <p:cNvPr id="4" name="Footer Placeholder 3">
            <a:extLst>
              <a:ext uri="{FF2B5EF4-FFF2-40B4-BE49-F238E27FC236}">
                <a16:creationId xmlns:a16="http://schemas.microsoft.com/office/drawing/2014/main" id="{A4A26B6B-DFBB-1013-06D4-6897D214F95E}"/>
              </a:ext>
            </a:extLst>
          </p:cNvPr>
          <p:cNvSpPr>
            <a:spLocks noGrp="1"/>
          </p:cNvSpPr>
          <p:nvPr>
            <p:ph type="ftr" sz="quarter" idx="11"/>
          </p:nvPr>
        </p:nvSpPr>
        <p:spPr>
          <a:xfrm>
            <a:off x="5226827" y="6618902"/>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spTree>
    <p:extLst>
      <p:ext uri="{BB962C8B-B14F-4D97-AF65-F5344CB8AC3E}">
        <p14:creationId xmlns:p14="http://schemas.microsoft.com/office/powerpoint/2010/main" val="1257741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EC438-5033-C55C-D676-26E776486510}"/>
              </a:ext>
            </a:extLst>
          </p:cNvPr>
          <p:cNvSpPr>
            <a:spLocks noGrp="1"/>
          </p:cNvSpPr>
          <p:nvPr>
            <p:ph type="title"/>
          </p:nvPr>
        </p:nvSpPr>
        <p:spPr>
          <a:xfrm>
            <a:off x="3836504" y="758951"/>
            <a:ext cx="7319175" cy="3374931"/>
          </a:xfrm>
        </p:spPr>
        <p:txBody>
          <a:bodyPr vert="horz" lIns="91440" tIns="45720" rIns="91440" bIns="45720" rtlCol="0" anchor="b">
            <a:normAutofit/>
          </a:bodyPr>
          <a:lstStyle/>
          <a:p>
            <a:pPr>
              <a:lnSpc>
                <a:spcPct val="90000"/>
              </a:lnSpc>
            </a:pPr>
            <a:r>
              <a:rPr lang="en-US" sz="8000">
                <a:solidFill>
                  <a:schemeClr val="tx1">
                    <a:lumMod val="85000"/>
                    <a:lumOff val="15000"/>
                  </a:schemeClr>
                </a:solidFill>
              </a:rPr>
              <a:t>Thank You</a:t>
            </a:r>
          </a:p>
        </p:txBody>
      </p:sp>
      <p:pic>
        <p:nvPicPr>
          <p:cNvPr id="8" name="Graphic 7" descr="Smiling Face with No Fill">
            <a:extLst>
              <a:ext uri="{FF2B5EF4-FFF2-40B4-BE49-F238E27FC236}">
                <a16:creationId xmlns:a16="http://schemas.microsoft.com/office/drawing/2014/main" id="{2BC24BD1-43E6-080B-A25E-E77B5C656E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7" name="Straight Connector 16">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55F5B957-8405-6520-0B0B-F27D504468FF}"/>
              </a:ext>
            </a:extLst>
          </p:cNvPr>
          <p:cNvSpPr>
            <a:spLocks noGrp="1"/>
          </p:cNvSpPr>
          <p:nvPr>
            <p:ph type="ftr" sz="quarter" idx="11"/>
          </p:nvPr>
        </p:nvSpPr>
        <p:spPr>
          <a:xfrm>
            <a:off x="5263698" y="6631193"/>
            <a:ext cx="6818262" cy="365125"/>
          </a:xfrm>
        </p:spPr>
        <p:txBody>
          <a:bodyPr vert="horz" lIns="91440" tIns="45720" rIns="91440" bIns="45720" rtlCol="0" anchor="ctr">
            <a:normAutofit/>
          </a:bodyPr>
          <a:lstStyle/>
          <a:p>
            <a:pPr algn="r"/>
            <a:r>
              <a:rPr lang="en-US" sz="1400">
                <a:latin typeface="Calibri"/>
                <a:cs typeface="Calibri"/>
              </a:rPr>
              <a:t>NETWORK SECURITY- GROUP3</a:t>
            </a:r>
          </a:p>
          <a:p>
            <a:pPr>
              <a:spcAft>
                <a:spcPts val="600"/>
              </a:spcAft>
            </a:pPr>
            <a:endParaRPr lang="en-US">
              <a:latin typeface="TW Cen MT"/>
            </a:endParaRPr>
          </a:p>
          <a:p>
            <a:pPr>
              <a:spcAft>
                <a:spcPts val="600"/>
              </a:spcAft>
            </a:pPr>
            <a:endParaRPr lang="en-US" kern="1200" cap="all" baseline="0">
              <a:solidFill>
                <a:srgbClr val="FFFFFF"/>
              </a:solidFill>
              <a:latin typeface="+mn-lt"/>
            </a:endParaRPr>
          </a:p>
        </p:txBody>
      </p:sp>
    </p:spTree>
    <p:extLst>
      <p:ext uri="{BB962C8B-B14F-4D97-AF65-F5344CB8AC3E}">
        <p14:creationId xmlns:p14="http://schemas.microsoft.com/office/powerpoint/2010/main" val="160629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657409-3716-75E7-A8E0-D8291C7ED809}"/>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Project Statement</a:t>
            </a:r>
          </a:p>
        </p:txBody>
      </p:sp>
      <p:sp>
        <p:nvSpPr>
          <p:cNvPr id="3" name="Content Placeholder 2">
            <a:extLst>
              <a:ext uri="{FF2B5EF4-FFF2-40B4-BE49-F238E27FC236}">
                <a16:creationId xmlns:a16="http://schemas.microsoft.com/office/drawing/2014/main" id="{F4A6CD1F-8574-C8C2-0232-9DECA43AF406}"/>
              </a:ext>
            </a:extLst>
          </p:cNvPr>
          <p:cNvSpPr>
            <a:spLocks noGrp="1"/>
          </p:cNvSpPr>
          <p:nvPr>
            <p:ph idx="1"/>
          </p:nvPr>
        </p:nvSpPr>
        <p:spPr>
          <a:xfrm>
            <a:off x="1096963" y="2675694"/>
            <a:ext cx="10058400" cy="3193294"/>
          </a:xfrm>
        </p:spPr>
        <p:txBody>
          <a:bodyPr vert="horz" lIns="0" tIns="45720" rIns="0" bIns="45720" rtlCol="0" anchor="t">
            <a:normAutofit/>
          </a:bodyPr>
          <a:lstStyle/>
          <a:p>
            <a:r>
              <a:rPr lang="en-US"/>
              <a:t>Create a user interface to get the prediction on accident severity using the machine learning algorithm. </a:t>
            </a:r>
          </a:p>
          <a:p>
            <a:r>
              <a:rPr lang="en-US"/>
              <a:t>The created website can be accessed by anyone and also contains the login and signup pages which are vulnerable to certain kind of attacks.</a:t>
            </a:r>
          </a:p>
          <a:p>
            <a:r>
              <a:rPr lang="en-US"/>
              <a:t>Perform the attacks through DDOS and SQL Injection attacks.</a:t>
            </a:r>
          </a:p>
        </p:txBody>
      </p:sp>
      <p:sp>
        <p:nvSpPr>
          <p:cNvPr id="13" name="Rectangle 12">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09C35F0D-E0F2-92C4-8649-AB85E5D6E2BE}"/>
              </a:ext>
            </a:extLst>
          </p:cNvPr>
          <p:cNvSpPr>
            <a:spLocks noGrp="1"/>
          </p:cNvSpPr>
          <p:nvPr>
            <p:ph type="ftr" sz="quarter" idx="11"/>
          </p:nvPr>
        </p:nvSpPr>
        <p:spPr>
          <a:xfrm>
            <a:off x="5262879" y="6497638"/>
            <a:ext cx="6818262" cy="365125"/>
          </a:xfrm>
        </p:spPr>
        <p:txBody>
          <a:bodyPr>
            <a:normAutofit/>
          </a:bodyPr>
          <a:lstStyle/>
          <a:p>
            <a:pPr algn="r"/>
            <a:r>
              <a:rPr lang="en-US" sz="1400">
                <a:latin typeface="Calibri"/>
                <a:cs typeface="Calibri"/>
              </a:rPr>
              <a:t>NETWORK SECURITY- GROUP3</a:t>
            </a:r>
          </a:p>
          <a:p>
            <a:pPr>
              <a:spcAft>
                <a:spcPts val="600"/>
              </a:spcAft>
            </a:pPr>
            <a:endParaRPr lang="en-US"/>
          </a:p>
        </p:txBody>
      </p:sp>
    </p:spTree>
    <p:extLst>
      <p:ext uri="{BB962C8B-B14F-4D97-AF65-F5344CB8AC3E}">
        <p14:creationId xmlns:p14="http://schemas.microsoft.com/office/powerpoint/2010/main" val="370661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9C9E-0C00-BA30-E7D5-C0FC7C085692}"/>
              </a:ext>
            </a:extLst>
          </p:cNvPr>
          <p:cNvSpPr>
            <a:spLocks noGrp="1"/>
          </p:cNvSpPr>
          <p:nvPr>
            <p:ph type="title"/>
          </p:nvPr>
        </p:nvSpPr>
        <p:spPr/>
        <p:txBody>
          <a:bodyPr/>
          <a:lstStyle/>
          <a:p>
            <a:r>
              <a:rPr lang="en-US"/>
              <a:t>Project Statement(cont.)</a:t>
            </a:r>
          </a:p>
        </p:txBody>
      </p:sp>
      <p:sp>
        <p:nvSpPr>
          <p:cNvPr id="3" name="Content Placeholder 2">
            <a:extLst>
              <a:ext uri="{FF2B5EF4-FFF2-40B4-BE49-F238E27FC236}">
                <a16:creationId xmlns:a16="http://schemas.microsoft.com/office/drawing/2014/main" id="{76319A16-4B3B-F86F-D9CF-FDD5EA84FD1C}"/>
              </a:ext>
            </a:extLst>
          </p:cNvPr>
          <p:cNvSpPr>
            <a:spLocks noGrp="1"/>
          </p:cNvSpPr>
          <p:nvPr>
            <p:ph idx="1"/>
          </p:nvPr>
        </p:nvSpPr>
        <p:spPr/>
        <p:txBody>
          <a:bodyPr vert="horz" lIns="0" tIns="45720" rIns="0" bIns="45720" rtlCol="0" anchor="t">
            <a:normAutofit/>
          </a:bodyPr>
          <a:lstStyle/>
          <a:p>
            <a:r>
              <a:rPr lang="en-US"/>
              <a:t>DDOS attack on the website can result in termination of the service which means the website will not be working due to overloaded packets. Mitigate the attack so the service won't be halted.</a:t>
            </a:r>
          </a:p>
          <a:p>
            <a:r>
              <a:rPr lang="en-US"/>
              <a:t>SQL Injection attack on the website login page may result in altering the details in the user database. </a:t>
            </a:r>
          </a:p>
          <a:p>
            <a:r>
              <a:rPr lang="en-US"/>
              <a:t>Implement the mitigation techniques for the above mentioned attacks.</a:t>
            </a:r>
          </a:p>
        </p:txBody>
      </p:sp>
      <p:sp>
        <p:nvSpPr>
          <p:cNvPr id="4" name="Footer Placeholder 3">
            <a:extLst>
              <a:ext uri="{FF2B5EF4-FFF2-40B4-BE49-F238E27FC236}">
                <a16:creationId xmlns:a16="http://schemas.microsoft.com/office/drawing/2014/main" id="{198C5D3A-D8B1-F41C-BE09-ED72EE83CE40}"/>
              </a:ext>
            </a:extLst>
          </p:cNvPr>
          <p:cNvSpPr>
            <a:spLocks noGrp="1"/>
          </p:cNvSpPr>
          <p:nvPr>
            <p:ph type="ftr" sz="quarter" idx="11"/>
          </p:nvPr>
        </p:nvSpPr>
        <p:spPr>
          <a:xfrm>
            <a:off x="5288279" y="6594322"/>
            <a:ext cx="6818262" cy="365125"/>
          </a:xfrm>
        </p:spPr>
        <p:txBody>
          <a:bodyPr/>
          <a:lstStyle/>
          <a:p>
            <a:pPr algn="r"/>
            <a:r>
              <a:rPr lang="en-US" sz="1400">
                <a:latin typeface="Calibri"/>
                <a:cs typeface="Calibri"/>
              </a:rPr>
              <a:t>NETWORK SECURITY- GROUP3</a:t>
            </a:r>
          </a:p>
          <a:p>
            <a:pPr>
              <a:spcAft>
                <a:spcPts val="600"/>
              </a:spcAft>
            </a:pPr>
            <a:endParaRPr lang="en-US">
              <a:latin typeface="TW Cen MT"/>
            </a:endParaRPr>
          </a:p>
          <a:p>
            <a:endParaRPr lang="en-US"/>
          </a:p>
        </p:txBody>
      </p:sp>
    </p:spTree>
    <p:extLst>
      <p:ext uri="{BB962C8B-B14F-4D97-AF65-F5344CB8AC3E}">
        <p14:creationId xmlns:p14="http://schemas.microsoft.com/office/powerpoint/2010/main" val="2123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6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0D3743-A83B-9557-F29D-419BEDCC2626}"/>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Existing Problem</a:t>
            </a:r>
          </a:p>
        </p:txBody>
      </p:sp>
      <p:sp>
        <p:nvSpPr>
          <p:cNvPr id="3" name="Content Placeholder 2">
            <a:extLst>
              <a:ext uri="{FF2B5EF4-FFF2-40B4-BE49-F238E27FC236}">
                <a16:creationId xmlns:a16="http://schemas.microsoft.com/office/drawing/2014/main" id="{F29C83F5-17E1-87B7-FD80-C7D93801BBEC}"/>
              </a:ext>
            </a:extLst>
          </p:cNvPr>
          <p:cNvSpPr>
            <a:spLocks noGrp="1"/>
          </p:cNvSpPr>
          <p:nvPr>
            <p:ph idx="1"/>
          </p:nvPr>
        </p:nvSpPr>
        <p:spPr>
          <a:xfrm>
            <a:off x="1096963" y="2675694"/>
            <a:ext cx="10058400" cy="3193294"/>
          </a:xfrm>
        </p:spPr>
        <p:txBody>
          <a:bodyPr vert="horz" lIns="0" tIns="45720" rIns="0" bIns="45720" rtlCol="0" anchor="t">
            <a:normAutofit/>
          </a:bodyPr>
          <a:lstStyle/>
          <a:p>
            <a:pPr>
              <a:lnSpc>
                <a:spcPct val="100000"/>
              </a:lnSpc>
            </a:pPr>
            <a:r>
              <a:rPr lang="en-US" sz="2000">
                <a:solidFill>
                  <a:schemeClr val="tx1"/>
                </a:solidFill>
                <a:latin typeface="Calibri"/>
                <a:cs typeface="Calibri"/>
              </a:rPr>
              <a:t>As of now, we are having only the info regarding the accident rates in a particular area.</a:t>
            </a:r>
          </a:p>
          <a:p>
            <a:pPr>
              <a:lnSpc>
                <a:spcPct val="100000"/>
              </a:lnSpc>
            </a:pPr>
            <a:r>
              <a:rPr lang="en-US" sz="2000">
                <a:solidFill>
                  <a:schemeClr val="tx1"/>
                </a:solidFill>
                <a:latin typeface="Calibri"/>
                <a:cs typeface="Calibri"/>
              </a:rPr>
              <a:t>We don't have any tool to predict the rate if accidents.</a:t>
            </a:r>
          </a:p>
          <a:p>
            <a:pPr>
              <a:lnSpc>
                <a:spcPct val="100000"/>
              </a:lnSpc>
            </a:pPr>
            <a:r>
              <a:rPr lang="en-US" sz="2000">
                <a:solidFill>
                  <a:schemeClr val="tx1"/>
                </a:solidFill>
                <a:latin typeface="Calibri"/>
                <a:cs typeface="Calibri"/>
              </a:rPr>
              <a:t>And there's no security present.</a:t>
            </a:r>
          </a:p>
        </p:txBody>
      </p:sp>
      <p:sp>
        <p:nvSpPr>
          <p:cNvPr id="75" name="Rectangle 70">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64B6A4F3-91DC-652F-43A0-2C803C5C5CCE}"/>
              </a:ext>
            </a:extLst>
          </p:cNvPr>
          <p:cNvSpPr>
            <a:spLocks noGrp="1"/>
          </p:cNvSpPr>
          <p:nvPr>
            <p:ph type="ftr" sz="quarter" idx="11"/>
          </p:nvPr>
        </p:nvSpPr>
        <p:spPr>
          <a:xfrm>
            <a:off x="5181599" y="6528118"/>
            <a:ext cx="6899542" cy="334645"/>
          </a:xfrm>
        </p:spPr>
        <p:txBody>
          <a:bodyPr>
            <a:normAutofit/>
          </a:bodyPr>
          <a:lstStyle/>
          <a:p>
            <a:pPr algn="r"/>
            <a:r>
              <a:rPr lang="en-US" sz="1400">
                <a:latin typeface="Calibri"/>
                <a:cs typeface="Calibri"/>
              </a:rPr>
              <a:t>NETWORK SECURITY- GROUP3</a:t>
            </a:r>
          </a:p>
          <a:p>
            <a:pPr>
              <a:spcAft>
                <a:spcPts val="600"/>
              </a:spcAft>
            </a:pPr>
            <a:endParaRPr lang="en-US"/>
          </a:p>
        </p:txBody>
      </p:sp>
    </p:spTree>
    <p:extLst>
      <p:ext uri="{BB962C8B-B14F-4D97-AF65-F5344CB8AC3E}">
        <p14:creationId xmlns:p14="http://schemas.microsoft.com/office/powerpoint/2010/main" val="3180412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1CE52-8AC1-888F-51AC-C8F22353552C}"/>
              </a:ext>
            </a:extLst>
          </p:cNvPr>
          <p:cNvSpPr>
            <a:spLocks noGrp="1"/>
          </p:cNvSpPr>
          <p:nvPr>
            <p:ph type="title"/>
          </p:nvPr>
        </p:nvSpPr>
        <p:spPr>
          <a:xfrm>
            <a:off x="878911" y="643468"/>
            <a:ext cx="3177847" cy="1674180"/>
          </a:xfrm>
        </p:spPr>
        <p:txBody>
          <a:bodyPr>
            <a:normAutofit/>
          </a:bodyPr>
          <a:lstStyle/>
          <a:p>
            <a:r>
              <a:rPr lang="en-US" sz="4000"/>
              <a:t> Results Graph</a:t>
            </a:r>
          </a:p>
        </p:txBody>
      </p:sp>
      <p:cxnSp>
        <p:nvCxnSpPr>
          <p:cNvPr id="14" name="Straight Connector 1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ABA53315-8A5E-34AA-39CF-F0C16C214B8F}"/>
              </a:ext>
            </a:extLst>
          </p:cNvPr>
          <p:cNvSpPr>
            <a:spLocks noGrp="1"/>
          </p:cNvSpPr>
          <p:nvPr>
            <p:ph type="ftr" sz="quarter" idx="11"/>
          </p:nvPr>
        </p:nvSpPr>
        <p:spPr>
          <a:xfrm>
            <a:off x="5273039" y="6497638"/>
            <a:ext cx="6818262" cy="365125"/>
          </a:xfrm>
        </p:spPr>
        <p:txBody>
          <a:bodyPr>
            <a:normAutofit/>
          </a:bodyPr>
          <a:lstStyle/>
          <a:p>
            <a:pPr algn="r"/>
            <a:r>
              <a:rPr lang="en-US" sz="1400">
                <a:latin typeface="Calibri"/>
                <a:cs typeface="Calibri"/>
              </a:rPr>
              <a:t>NETWORK SECURITY- GROUP3</a:t>
            </a:r>
          </a:p>
          <a:p>
            <a:pPr>
              <a:spcAft>
                <a:spcPts val="600"/>
              </a:spcAft>
            </a:pPr>
            <a:endParaRPr lang="en-US"/>
          </a:p>
        </p:txBody>
      </p:sp>
      <p:pic>
        <p:nvPicPr>
          <p:cNvPr id="3" name="Picture 5" descr="Chart, bar chart&#10;&#10;Description automatically generated">
            <a:extLst>
              <a:ext uri="{FF2B5EF4-FFF2-40B4-BE49-F238E27FC236}">
                <a16:creationId xmlns:a16="http://schemas.microsoft.com/office/drawing/2014/main" id="{A273CA4D-F406-8FE9-2254-37B20CE338A6}"/>
              </a:ext>
            </a:extLst>
          </p:cNvPr>
          <p:cNvPicPr>
            <a:picLocks noChangeAspect="1"/>
          </p:cNvPicPr>
          <p:nvPr/>
        </p:nvPicPr>
        <p:blipFill>
          <a:blip r:embed="rId2"/>
          <a:stretch>
            <a:fillRect/>
          </a:stretch>
        </p:blipFill>
        <p:spPr>
          <a:xfrm>
            <a:off x="4146755" y="561183"/>
            <a:ext cx="7868263" cy="5280891"/>
          </a:xfrm>
          <a:prstGeom prst="rect">
            <a:avLst/>
          </a:prstGeom>
        </p:spPr>
      </p:pic>
    </p:spTree>
    <p:extLst>
      <p:ext uri="{BB962C8B-B14F-4D97-AF65-F5344CB8AC3E}">
        <p14:creationId xmlns:p14="http://schemas.microsoft.com/office/powerpoint/2010/main" val="3536449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130E-0C89-F8A4-BD14-7F3EE134EF02}"/>
              </a:ext>
            </a:extLst>
          </p:cNvPr>
          <p:cNvSpPr>
            <a:spLocks noGrp="1"/>
          </p:cNvSpPr>
          <p:nvPr>
            <p:ph type="title"/>
          </p:nvPr>
        </p:nvSpPr>
        <p:spPr/>
        <p:txBody>
          <a:bodyPr/>
          <a:lstStyle/>
          <a:p>
            <a:r>
              <a:rPr lang="en-US"/>
              <a:t>Results Graphs(cont.)</a:t>
            </a:r>
          </a:p>
        </p:txBody>
      </p:sp>
      <p:sp>
        <p:nvSpPr>
          <p:cNvPr id="4" name="Footer Placeholder 3">
            <a:extLst>
              <a:ext uri="{FF2B5EF4-FFF2-40B4-BE49-F238E27FC236}">
                <a16:creationId xmlns:a16="http://schemas.microsoft.com/office/drawing/2014/main" id="{1FDBB050-E94E-A478-CFCB-9B31A2C4A095}"/>
              </a:ext>
            </a:extLst>
          </p:cNvPr>
          <p:cNvSpPr>
            <a:spLocks noGrp="1"/>
          </p:cNvSpPr>
          <p:nvPr>
            <p:ph type="ftr" sz="quarter" idx="11"/>
          </p:nvPr>
        </p:nvSpPr>
        <p:spPr>
          <a:xfrm>
            <a:off x="5333999" y="6497638"/>
            <a:ext cx="6818262" cy="365125"/>
          </a:xfrm>
        </p:spPr>
        <p:txBody>
          <a:bodyPr/>
          <a:lstStyle/>
          <a:p>
            <a:pPr algn="r"/>
            <a:r>
              <a:rPr lang="en-US" sz="1400">
                <a:latin typeface="Calibri"/>
                <a:cs typeface="Calibri"/>
              </a:rPr>
              <a:t>NETWORK SECURITY- GROUP3</a:t>
            </a:r>
          </a:p>
          <a:p>
            <a:endParaRPr lang="en-US"/>
          </a:p>
        </p:txBody>
      </p:sp>
      <p:pic>
        <p:nvPicPr>
          <p:cNvPr id="7" name="Picture 7" descr="Chart, histogram&#10;&#10;Description automatically generated">
            <a:extLst>
              <a:ext uri="{FF2B5EF4-FFF2-40B4-BE49-F238E27FC236}">
                <a16:creationId xmlns:a16="http://schemas.microsoft.com/office/drawing/2014/main" id="{1D012565-A5E8-8794-8CA8-6092D04945E4}"/>
              </a:ext>
            </a:extLst>
          </p:cNvPr>
          <p:cNvPicPr>
            <a:picLocks noGrp="1" noChangeAspect="1"/>
          </p:cNvPicPr>
          <p:nvPr>
            <p:ph idx="1"/>
          </p:nvPr>
        </p:nvPicPr>
        <p:blipFill>
          <a:blip r:embed="rId2"/>
          <a:stretch>
            <a:fillRect/>
          </a:stretch>
        </p:blipFill>
        <p:spPr>
          <a:xfrm>
            <a:off x="2374" y="2071330"/>
            <a:ext cx="6717566" cy="3760891"/>
          </a:xfrm>
        </p:spPr>
      </p:pic>
      <p:pic>
        <p:nvPicPr>
          <p:cNvPr id="8" name="Picture 8" descr="Chart, bar chart&#10;&#10;Description automatically generated">
            <a:extLst>
              <a:ext uri="{FF2B5EF4-FFF2-40B4-BE49-F238E27FC236}">
                <a16:creationId xmlns:a16="http://schemas.microsoft.com/office/drawing/2014/main" id="{5FA0A14A-7656-A9CB-C44D-2A948EE1790D}"/>
              </a:ext>
            </a:extLst>
          </p:cNvPr>
          <p:cNvPicPr>
            <a:picLocks noChangeAspect="1"/>
          </p:cNvPicPr>
          <p:nvPr/>
        </p:nvPicPr>
        <p:blipFill>
          <a:blip r:embed="rId3"/>
          <a:stretch>
            <a:fillRect/>
          </a:stretch>
        </p:blipFill>
        <p:spPr>
          <a:xfrm>
            <a:off x="6408174" y="2308620"/>
            <a:ext cx="5447071" cy="3273147"/>
          </a:xfrm>
          <a:prstGeom prst="rect">
            <a:avLst/>
          </a:prstGeom>
        </p:spPr>
      </p:pic>
    </p:spTree>
    <p:extLst>
      <p:ext uri="{BB962C8B-B14F-4D97-AF65-F5344CB8AC3E}">
        <p14:creationId xmlns:p14="http://schemas.microsoft.com/office/powerpoint/2010/main" val="229616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FBC2-F0CB-016C-2DEE-C13FD4656A82}"/>
              </a:ext>
            </a:extLst>
          </p:cNvPr>
          <p:cNvSpPr>
            <a:spLocks noGrp="1"/>
          </p:cNvSpPr>
          <p:nvPr>
            <p:ph type="title"/>
          </p:nvPr>
        </p:nvSpPr>
        <p:spPr/>
        <p:txBody>
          <a:bodyPr/>
          <a:lstStyle/>
          <a:p>
            <a:r>
              <a:rPr lang="en-US"/>
              <a:t>Results Pi-Graph</a:t>
            </a:r>
          </a:p>
        </p:txBody>
      </p:sp>
      <p:sp>
        <p:nvSpPr>
          <p:cNvPr id="4" name="Footer Placeholder 3">
            <a:extLst>
              <a:ext uri="{FF2B5EF4-FFF2-40B4-BE49-F238E27FC236}">
                <a16:creationId xmlns:a16="http://schemas.microsoft.com/office/drawing/2014/main" id="{01CB43C5-BC7B-8643-C36B-C3612790C48B}"/>
              </a:ext>
            </a:extLst>
          </p:cNvPr>
          <p:cNvSpPr>
            <a:spLocks noGrp="1"/>
          </p:cNvSpPr>
          <p:nvPr>
            <p:ph type="ftr" sz="quarter" idx="11"/>
          </p:nvPr>
        </p:nvSpPr>
        <p:spPr>
          <a:xfrm>
            <a:off x="5293359" y="6497638"/>
            <a:ext cx="6818262" cy="365125"/>
          </a:xfrm>
        </p:spPr>
        <p:txBody>
          <a:bodyPr/>
          <a:lstStyle/>
          <a:p>
            <a:pPr algn="r"/>
            <a:r>
              <a:rPr lang="en-US" sz="1400">
                <a:latin typeface="Calibri"/>
                <a:cs typeface="Calibri"/>
              </a:rPr>
              <a:t>NETWORK SECURITY- GROUP3</a:t>
            </a:r>
          </a:p>
          <a:p>
            <a:endParaRPr lang="en-US"/>
          </a:p>
        </p:txBody>
      </p:sp>
      <p:pic>
        <p:nvPicPr>
          <p:cNvPr id="8" name="Picture 8" descr="Chart, pie chart&#10;&#10;Description automatically generated">
            <a:extLst>
              <a:ext uri="{FF2B5EF4-FFF2-40B4-BE49-F238E27FC236}">
                <a16:creationId xmlns:a16="http://schemas.microsoft.com/office/drawing/2014/main" id="{98B9C923-7619-6AD6-3ABF-17329174F4B3}"/>
              </a:ext>
            </a:extLst>
          </p:cNvPr>
          <p:cNvPicPr>
            <a:picLocks noChangeAspect="1"/>
          </p:cNvPicPr>
          <p:nvPr/>
        </p:nvPicPr>
        <p:blipFill>
          <a:blip r:embed="rId2"/>
          <a:stretch>
            <a:fillRect/>
          </a:stretch>
        </p:blipFill>
        <p:spPr>
          <a:xfrm>
            <a:off x="2966884" y="2093893"/>
            <a:ext cx="5385618" cy="4181921"/>
          </a:xfrm>
          <a:prstGeom prst="rect">
            <a:avLst/>
          </a:prstGeom>
        </p:spPr>
      </p:pic>
    </p:spTree>
    <p:extLst>
      <p:ext uri="{BB962C8B-B14F-4D97-AF65-F5344CB8AC3E}">
        <p14:creationId xmlns:p14="http://schemas.microsoft.com/office/powerpoint/2010/main" val="45953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EEFE-A93A-F669-9A51-BAE2E300B250}"/>
              </a:ext>
            </a:extLst>
          </p:cNvPr>
          <p:cNvSpPr>
            <a:spLocks noGrp="1"/>
          </p:cNvSpPr>
          <p:nvPr>
            <p:ph type="title"/>
          </p:nvPr>
        </p:nvSpPr>
        <p:spPr/>
        <p:txBody>
          <a:bodyPr/>
          <a:lstStyle/>
          <a:p>
            <a:r>
              <a:rPr lang="en-US"/>
              <a:t>Proposed Solutions</a:t>
            </a:r>
          </a:p>
        </p:txBody>
      </p:sp>
      <p:sp>
        <p:nvSpPr>
          <p:cNvPr id="3" name="Content Placeholder 2">
            <a:extLst>
              <a:ext uri="{FF2B5EF4-FFF2-40B4-BE49-F238E27FC236}">
                <a16:creationId xmlns:a16="http://schemas.microsoft.com/office/drawing/2014/main" id="{B62810BF-FDCC-76EC-3C39-DEE48B639B30}"/>
              </a:ext>
            </a:extLst>
          </p:cNvPr>
          <p:cNvSpPr>
            <a:spLocks noGrp="1"/>
          </p:cNvSpPr>
          <p:nvPr>
            <p:ph idx="1"/>
          </p:nvPr>
        </p:nvSpPr>
        <p:spPr/>
        <p:txBody>
          <a:bodyPr vert="horz" lIns="0" tIns="45720" rIns="0" bIns="45720" rtlCol="0" anchor="t">
            <a:normAutofit/>
          </a:bodyPr>
          <a:lstStyle/>
          <a:p>
            <a:r>
              <a:rPr lang="en-US"/>
              <a:t>For DDOS attack:</a:t>
            </a:r>
          </a:p>
          <a:p>
            <a:r>
              <a:rPr lang="en-US"/>
              <a:t>Collect all the logs from </a:t>
            </a:r>
            <a:r>
              <a:rPr lang="en-US" err="1"/>
              <a:t>splunkforwader</a:t>
            </a:r>
            <a:r>
              <a:rPr lang="en-US"/>
              <a:t> on </a:t>
            </a:r>
            <a:r>
              <a:rPr lang="en-US" err="1"/>
              <a:t>splunk</a:t>
            </a:r>
            <a:r>
              <a:rPr lang="en-US"/>
              <a:t> which includes the packets sent and the </a:t>
            </a:r>
            <a:r>
              <a:rPr lang="en-US" err="1"/>
              <a:t>ip</a:t>
            </a:r>
            <a:r>
              <a:rPr lang="en-US"/>
              <a:t> address from which the packets are being sent.</a:t>
            </a:r>
          </a:p>
          <a:p>
            <a:r>
              <a:rPr lang="en-US"/>
              <a:t>Get the IP address from which we are getting bulk amount of the packets in a short amount of time that increases the load of the server.</a:t>
            </a:r>
          </a:p>
          <a:p>
            <a:r>
              <a:rPr lang="en-US"/>
              <a:t>Block the IP address on the NACL with the help of AWS CLI from further inputting the packets.</a:t>
            </a:r>
          </a:p>
        </p:txBody>
      </p:sp>
      <p:sp>
        <p:nvSpPr>
          <p:cNvPr id="4" name="Footer Placeholder 3">
            <a:extLst>
              <a:ext uri="{FF2B5EF4-FFF2-40B4-BE49-F238E27FC236}">
                <a16:creationId xmlns:a16="http://schemas.microsoft.com/office/drawing/2014/main" id="{41D0E078-1C89-3E24-4377-5E6BDBBFF5AD}"/>
              </a:ext>
            </a:extLst>
          </p:cNvPr>
          <p:cNvSpPr>
            <a:spLocks noGrp="1"/>
          </p:cNvSpPr>
          <p:nvPr>
            <p:ph type="ftr" sz="quarter" idx="11"/>
          </p:nvPr>
        </p:nvSpPr>
        <p:spPr>
          <a:xfrm>
            <a:off x="5374639" y="6497638"/>
            <a:ext cx="6818262" cy="365125"/>
          </a:xfrm>
        </p:spPr>
        <p:txBody>
          <a:bodyPr/>
          <a:lstStyle/>
          <a:p>
            <a:pPr algn="r"/>
            <a:r>
              <a:rPr lang="en-US" sz="1400">
                <a:latin typeface="Calibri"/>
                <a:cs typeface="Calibri"/>
              </a:rPr>
              <a:t>NETWORK SECURITY- GROUP3</a:t>
            </a:r>
          </a:p>
          <a:p>
            <a:endParaRPr lang="en-US"/>
          </a:p>
        </p:txBody>
      </p:sp>
    </p:spTree>
    <p:extLst>
      <p:ext uri="{BB962C8B-B14F-4D97-AF65-F5344CB8AC3E}">
        <p14:creationId xmlns:p14="http://schemas.microsoft.com/office/powerpoint/2010/main" val="344158727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RetrospectVTI</vt:lpstr>
      <vt:lpstr>Accident Analysis And Prevention</vt:lpstr>
      <vt:lpstr>Group number: 3</vt:lpstr>
      <vt:lpstr>Project Statement</vt:lpstr>
      <vt:lpstr>Project Statement(cont.)</vt:lpstr>
      <vt:lpstr>Existing Problem</vt:lpstr>
      <vt:lpstr> Results Graph</vt:lpstr>
      <vt:lpstr>Results Graphs(cont.)</vt:lpstr>
      <vt:lpstr>Results Pi-Graph</vt:lpstr>
      <vt:lpstr>Proposed Solutions</vt:lpstr>
      <vt:lpstr>Proposed Solutions(cont.)</vt:lpstr>
      <vt:lpstr>System Requirements</vt:lpstr>
      <vt:lpstr>Data Collection</vt:lpstr>
      <vt:lpstr>Software Architecture Diagram</vt:lpstr>
      <vt:lpstr>Threat Model</vt:lpstr>
      <vt:lpstr>Experimental Results</vt:lpstr>
      <vt:lpstr>Experimental Results(cont.)</vt:lpstr>
      <vt:lpstr>Experimental Results(cont.)</vt:lpstr>
      <vt:lpstr>Pros and Cons</vt:lpstr>
      <vt:lpstr>Issues Experienced</vt:lpstr>
      <vt:lpstr>Conclusion</vt:lpstr>
      <vt:lpstr>Future Development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2023-04-14T17:52:34Z</dcterms:created>
  <dcterms:modified xsi:type="dcterms:W3CDTF">2023-04-15T04:09:39Z</dcterms:modified>
</cp:coreProperties>
</file>